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notesSlides/notesSlide4.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0.xml" ContentType="application/vnd.openxmlformats-officedocument.themeOverr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1.xml" ContentType="application/vnd.openxmlformats-officedocument.themeOverr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2.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3.xml" ContentType="application/vnd.openxmlformats-officedocument.themeOverr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4.xml" ContentType="application/vnd.openxmlformats-officedocument.themeOverride+xml"/>
  <Override PartName="/ppt/notesSlides/notesSlide7.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5.xml" ContentType="application/vnd.openxmlformats-officedocument.themeOverr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6.xml" ContentType="application/vnd.openxmlformats-officedocument.themeOverr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27.xml" ContentType="application/vnd.openxmlformats-officedocument.themeOverride+xml"/>
  <Override PartName="/ppt/notesSlides/notesSlide8.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28.xml" ContentType="application/vnd.openxmlformats-officedocument.themeOverr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29.xml" ContentType="application/vnd.openxmlformats-officedocument.themeOverr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30.xml" ContentType="application/vnd.openxmlformats-officedocument.themeOverr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31.xml" ContentType="application/vnd.openxmlformats-officedocument.themeOverr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32.xml" ContentType="application/vnd.openxmlformats-officedocument.themeOverr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33.xml" ContentType="application/vnd.openxmlformats-officedocument.themeOverride+xml"/>
  <Override PartName="/ppt/notesSlides/notesSlide9.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34.xml" ContentType="application/vnd.openxmlformats-officedocument.themeOverr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35.xml" ContentType="application/vnd.openxmlformats-officedocument.themeOverr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36.xml" ContentType="application/vnd.openxmlformats-officedocument.themeOverr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37.xml" ContentType="application/vnd.openxmlformats-officedocument.themeOverr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38.xml" ContentType="application/vnd.openxmlformats-officedocument.themeOverr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39.xml" ContentType="application/vnd.openxmlformats-officedocument.themeOverride+xml"/>
  <Override PartName="/ppt/notesSlides/notesSlide10.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theme/themeOverride40.xml" ContentType="application/vnd.openxmlformats-officedocument.themeOverr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theme/themeOverride41.xml" ContentType="application/vnd.openxmlformats-officedocument.themeOverr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theme/themeOverride42.xml" ContentType="application/vnd.openxmlformats-officedocument.themeOverr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theme/themeOverride43.xml" ContentType="application/vnd.openxmlformats-officedocument.themeOverr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theme/themeOverride44.xml" ContentType="application/vnd.openxmlformats-officedocument.themeOverr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theme/themeOverride45.xml" ContentType="application/vnd.openxmlformats-officedocument.themeOverride+xml"/>
  <Override PartName="/ppt/notesSlides/notesSlide11.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theme/themeOverride46.xml" ContentType="application/vnd.openxmlformats-officedocument.themeOverr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theme/themeOverride47.xml" ContentType="application/vnd.openxmlformats-officedocument.themeOverr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theme/themeOverride48.xml" ContentType="application/vnd.openxmlformats-officedocument.themeOverr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theme/themeOverride49.xml" ContentType="application/vnd.openxmlformats-officedocument.themeOverr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theme/themeOverride50.xml" ContentType="application/vnd.openxmlformats-officedocument.themeOverr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theme/themeOverride51.xml" ContentType="application/vnd.openxmlformats-officedocument.themeOverride+xml"/>
  <Override PartName="/ppt/notesSlides/notesSlide12.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theme/themeOverride52.xml" ContentType="application/vnd.openxmlformats-officedocument.themeOverr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theme/themeOverride53.xml" ContentType="application/vnd.openxmlformats-officedocument.themeOverrid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theme/themeOverride54.xml" ContentType="application/vnd.openxmlformats-officedocument.themeOverr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theme/themeOverride55.xml" ContentType="application/vnd.openxmlformats-officedocument.themeOverrid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theme/themeOverride56.xml" ContentType="application/vnd.openxmlformats-officedocument.themeOverr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theme/themeOverride57.xml" ContentType="application/vnd.openxmlformats-officedocument.themeOverr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7" r:id="rId6"/>
    <p:sldId id="260" r:id="rId7"/>
    <p:sldId id="261" r:id="rId8"/>
    <p:sldId id="262" r:id="rId9"/>
    <p:sldId id="268" r:id="rId10"/>
    <p:sldId id="263" r:id="rId11"/>
    <p:sldId id="264" r:id="rId12"/>
    <p:sldId id="269" r:id="rId13"/>
    <p:sldId id="265" r:id="rId14"/>
    <p:sldId id="266" r:id="rId15"/>
  </p:sldIdLst>
  <p:sldSz cx="12192000" cy="6858000"/>
  <p:notesSz cx="12192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3B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430" autoAdjust="0"/>
  </p:normalViewPr>
  <p:slideViewPr>
    <p:cSldViewPr>
      <p:cViewPr varScale="1">
        <p:scale>
          <a:sx n="95" d="100"/>
          <a:sy n="95" d="100"/>
        </p:scale>
        <p:origin x="1074"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mela Charlong" userId="c4f988b2-9b22-46c4-af0d-bae8a2e79f94" providerId="ADAL" clId="{C13BC0CC-F993-4D88-8185-86D74A298DF3}"/>
    <pc:docChg chg="custSel modSld">
      <pc:chgData name="Pamela Charlong" userId="c4f988b2-9b22-46c4-af0d-bae8a2e79f94" providerId="ADAL" clId="{C13BC0CC-F993-4D88-8185-86D74A298DF3}" dt="2026-07-14T21:13:21.776" v="6410" actId="20577"/>
      <pc:docMkLst>
        <pc:docMk/>
      </pc:docMkLst>
      <pc:sldChg chg="modNotesTx">
        <pc:chgData name="Pamela Charlong" userId="c4f988b2-9b22-46c4-af0d-bae8a2e79f94" providerId="ADAL" clId="{C13BC0CC-F993-4D88-8185-86D74A298DF3}" dt="2026-07-14T19:57:54.939" v="684" actId="20577"/>
        <pc:sldMkLst>
          <pc:docMk/>
          <pc:sldMk cId="0" sldId="257"/>
        </pc:sldMkLst>
      </pc:sldChg>
      <pc:sldChg chg="modNotesTx">
        <pc:chgData name="Pamela Charlong" userId="c4f988b2-9b22-46c4-af0d-bae8a2e79f94" providerId="ADAL" clId="{C13BC0CC-F993-4D88-8185-86D74A298DF3}" dt="2026-07-14T20:05:04.772" v="1671" actId="20577"/>
        <pc:sldMkLst>
          <pc:docMk/>
          <pc:sldMk cId="0" sldId="258"/>
        </pc:sldMkLst>
      </pc:sldChg>
      <pc:sldChg chg="modNotesTx">
        <pc:chgData name="Pamela Charlong" userId="c4f988b2-9b22-46c4-af0d-bae8a2e79f94" providerId="ADAL" clId="{C13BC0CC-F993-4D88-8185-86D74A298DF3}" dt="2026-07-14T20:13:03.683" v="2557" actId="20577"/>
        <pc:sldMkLst>
          <pc:docMk/>
          <pc:sldMk cId="0" sldId="259"/>
        </pc:sldMkLst>
      </pc:sldChg>
      <pc:sldChg chg="modNotesTx">
        <pc:chgData name="Pamela Charlong" userId="c4f988b2-9b22-46c4-af0d-bae8a2e79f94" providerId="ADAL" clId="{C13BC0CC-F993-4D88-8185-86D74A298DF3}" dt="2026-07-14T20:22:03.740" v="2778" actId="20577"/>
        <pc:sldMkLst>
          <pc:docMk/>
          <pc:sldMk cId="0" sldId="260"/>
        </pc:sldMkLst>
      </pc:sldChg>
      <pc:sldChg chg="modNotesTx">
        <pc:chgData name="Pamela Charlong" userId="c4f988b2-9b22-46c4-af0d-bae8a2e79f94" providerId="ADAL" clId="{C13BC0CC-F993-4D88-8185-86D74A298DF3}" dt="2026-07-14T19:58:20.673" v="699" actId="20577"/>
        <pc:sldMkLst>
          <pc:docMk/>
          <pc:sldMk cId="0" sldId="261"/>
        </pc:sldMkLst>
      </pc:sldChg>
      <pc:sldChg chg="modNotesTx">
        <pc:chgData name="Pamela Charlong" userId="c4f988b2-9b22-46c4-af0d-bae8a2e79f94" providerId="ADAL" clId="{C13BC0CC-F993-4D88-8185-86D74A298DF3}" dt="2026-07-14T20:23:58.795" v="3036" actId="20577"/>
        <pc:sldMkLst>
          <pc:docMk/>
          <pc:sldMk cId="0" sldId="262"/>
        </pc:sldMkLst>
      </pc:sldChg>
      <pc:sldChg chg="modNotesTx">
        <pc:chgData name="Pamela Charlong" userId="c4f988b2-9b22-46c4-af0d-bae8a2e79f94" providerId="ADAL" clId="{C13BC0CC-F993-4D88-8185-86D74A298DF3}" dt="2026-07-14T20:44:49.687" v="5642" actId="20577"/>
        <pc:sldMkLst>
          <pc:docMk/>
          <pc:sldMk cId="0" sldId="263"/>
        </pc:sldMkLst>
      </pc:sldChg>
      <pc:sldChg chg="modNotesTx">
        <pc:chgData name="Pamela Charlong" userId="c4f988b2-9b22-46c4-af0d-bae8a2e79f94" providerId="ADAL" clId="{C13BC0CC-F993-4D88-8185-86D74A298DF3}" dt="2026-07-14T21:13:21.776" v="6410" actId="20577"/>
        <pc:sldMkLst>
          <pc:docMk/>
          <pc:sldMk cId="0" sldId="264"/>
        </pc:sldMkLst>
      </pc:sldChg>
      <pc:sldChg chg="modNotesTx">
        <pc:chgData name="Pamela Charlong" userId="c4f988b2-9b22-46c4-af0d-bae8a2e79f94" providerId="ADAL" clId="{C13BC0CC-F993-4D88-8185-86D74A298DF3}" dt="2026-07-14T21:10:59.227" v="6236" actId="20577"/>
        <pc:sldMkLst>
          <pc:docMk/>
          <pc:sldMk cId="0" sldId="26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28.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oleObject" Target="file:///G:\Suivi%20plan%20action\Graphiques%20pour%20suivi%20plan%20action.xlsx" TargetMode="External"/></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package" Target="../embeddings/Microsoft_Excel_Worksheet27.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package" Target="../embeddings/Microsoft_Excel_Worksheet28.xlsx"/></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_Worksheet29.xlsx"/></Relationships>
</file>

<file path=ppt/charts/_rels/chart32.xml.rels><?xml version="1.0" encoding="UTF-8" standalone="yes"?>
<Relationships xmlns="http://schemas.openxmlformats.org/package/2006/relationships"><Relationship Id="rId3" Type="http://schemas.openxmlformats.org/officeDocument/2006/relationships/themeOverride" Target="../theme/themeOverride32.xm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package" Target="../embeddings/Microsoft_Excel_Worksheet30.xlsx"/></Relationships>
</file>

<file path=ppt/charts/_rels/chart33.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package" Target="../embeddings/Microsoft_Excel_Worksheet31.xlsx"/></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34.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package" Target="../embeddings/Microsoft_Excel_Worksheet32.xlsx"/></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35.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package" Target="../embeddings/Microsoft_Excel_Worksheet33.xlsx"/></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36.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package" Target="../embeddings/Microsoft_Excel_Worksheet34.xlsx"/></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37.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package" Target="../embeddings/Microsoft_Excel_Worksheet35.xlsx"/></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38.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package" Target="../embeddings/Microsoft_Excel_Worksheet36.xlsx"/></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39.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package" Target="../embeddings/Microsoft_Excel_Worksheet37.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themeOverride" Target="../theme/themeOverride40.xml"/><Relationship Id="rId2" Type="http://schemas.microsoft.com/office/2011/relationships/chartColorStyle" Target="colors40.xml"/><Relationship Id="rId1" Type="http://schemas.microsoft.com/office/2011/relationships/chartStyle" Target="style40.xml"/><Relationship Id="rId4" Type="http://schemas.openxmlformats.org/officeDocument/2006/relationships/package" Target="../embeddings/Microsoft_Excel_Worksheet38.xlsx"/></Relationships>
</file>

<file path=ppt/charts/_rels/chart41.xml.rels><?xml version="1.0" encoding="UTF-8" standalone="yes"?>
<Relationships xmlns="http://schemas.openxmlformats.org/package/2006/relationships"><Relationship Id="rId3" Type="http://schemas.openxmlformats.org/officeDocument/2006/relationships/themeOverride" Target="../theme/themeOverride41.xml"/><Relationship Id="rId2" Type="http://schemas.microsoft.com/office/2011/relationships/chartColorStyle" Target="colors41.xml"/><Relationship Id="rId1" Type="http://schemas.microsoft.com/office/2011/relationships/chartStyle" Target="style41.xml"/><Relationship Id="rId4" Type="http://schemas.openxmlformats.org/officeDocument/2006/relationships/package" Target="../embeddings/Microsoft_Excel_Worksheet39.xlsx"/></Relationships>
</file>

<file path=ppt/charts/_rels/chart42.xml.rels><?xml version="1.0" encoding="UTF-8" standalone="yes"?>
<Relationships xmlns="http://schemas.openxmlformats.org/package/2006/relationships"><Relationship Id="rId3" Type="http://schemas.openxmlformats.org/officeDocument/2006/relationships/themeOverride" Target="../theme/themeOverride42.xml"/><Relationship Id="rId2" Type="http://schemas.microsoft.com/office/2011/relationships/chartColorStyle" Target="colors42.xml"/><Relationship Id="rId1" Type="http://schemas.microsoft.com/office/2011/relationships/chartStyle" Target="style42.xml"/><Relationship Id="rId4" Type="http://schemas.openxmlformats.org/officeDocument/2006/relationships/package" Target="../embeddings/Microsoft_Excel_Worksheet40.xlsx"/></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43.xml"/><Relationship Id="rId2" Type="http://schemas.microsoft.com/office/2011/relationships/chartColorStyle" Target="colors43.xml"/><Relationship Id="rId1" Type="http://schemas.microsoft.com/office/2011/relationships/chartStyle" Target="style43.xml"/><Relationship Id="rId4" Type="http://schemas.openxmlformats.org/officeDocument/2006/relationships/package" Target="../embeddings/Microsoft_Excel_Worksheet41.xlsx"/></Relationships>
</file>

<file path=ppt/charts/_rels/chart44.xml.rels><?xml version="1.0" encoding="UTF-8" standalone="yes"?>
<Relationships xmlns="http://schemas.openxmlformats.org/package/2006/relationships"><Relationship Id="rId3" Type="http://schemas.openxmlformats.org/officeDocument/2006/relationships/themeOverride" Target="../theme/themeOverride44.xml"/><Relationship Id="rId2" Type="http://schemas.microsoft.com/office/2011/relationships/chartColorStyle" Target="colors44.xml"/><Relationship Id="rId1" Type="http://schemas.microsoft.com/office/2011/relationships/chartStyle" Target="style44.xml"/><Relationship Id="rId4" Type="http://schemas.openxmlformats.org/officeDocument/2006/relationships/package" Target="../embeddings/Microsoft_Excel_Worksheet42.xlsx"/></Relationships>
</file>

<file path=ppt/charts/_rels/chart45.xml.rels><?xml version="1.0" encoding="UTF-8" standalone="yes"?>
<Relationships xmlns="http://schemas.openxmlformats.org/package/2006/relationships"><Relationship Id="rId3" Type="http://schemas.openxmlformats.org/officeDocument/2006/relationships/themeOverride" Target="../theme/themeOverride45.xml"/><Relationship Id="rId2" Type="http://schemas.microsoft.com/office/2011/relationships/chartColorStyle" Target="colors45.xml"/><Relationship Id="rId1" Type="http://schemas.microsoft.com/office/2011/relationships/chartStyle" Target="style45.xml"/><Relationship Id="rId4" Type="http://schemas.openxmlformats.org/officeDocument/2006/relationships/package" Target="../embeddings/Microsoft_Excel_Worksheet43.xlsx"/></Relationships>
</file>

<file path=ppt/charts/_rels/chart46.xml.rels><?xml version="1.0" encoding="UTF-8" standalone="yes"?>
<Relationships xmlns="http://schemas.openxmlformats.org/package/2006/relationships"><Relationship Id="rId3" Type="http://schemas.openxmlformats.org/officeDocument/2006/relationships/themeOverride" Target="../theme/themeOverride46.xml"/><Relationship Id="rId2" Type="http://schemas.microsoft.com/office/2011/relationships/chartColorStyle" Target="colors46.xml"/><Relationship Id="rId1" Type="http://schemas.microsoft.com/office/2011/relationships/chartStyle" Target="style46.xml"/><Relationship Id="rId4" Type="http://schemas.openxmlformats.org/officeDocument/2006/relationships/package" Target="../embeddings/Microsoft_Excel_Worksheet44.xlsx"/></Relationships>
</file>

<file path=ppt/charts/_rels/chart47.xml.rels><?xml version="1.0" encoding="UTF-8" standalone="yes"?>
<Relationships xmlns="http://schemas.openxmlformats.org/package/2006/relationships"><Relationship Id="rId3" Type="http://schemas.openxmlformats.org/officeDocument/2006/relationships/themeOverride" Target="../theme/themeOverride47.xml"/><Relationship Id="rId2" Type="http://schemas.microsoft.com/office/2011/relationships/chartColorStyle" Target="colors47.xml"/><Relationship Id="rId1" Type="http://schemas.microsoft.com/office/2011/relationships/chartStyle" Target="style47.xml"/><Relationship Id="rId4" Type="http://schemas.openxmlformats.org/officeDocument/2006/relationships/package" Target="../embeddings/Microsoft_Excel_Worksheet45.xlsx"/></Relationships>
</file>

<file path=ppt/charts/_rels/chart48.xml.rels><?xml version="1.0" encoding="UTF-8" standalone="yes"?>
<Relationships xmlns="http://schemas.openxmlformats.org/package/2006/relationships"><Relationship Id="rId3" Type="http://schemas.openxmlformats.org/officeDocument/2006/relationships/themeOverride" Target="../theme/themeOverride48.xml"/><Relationship Id="rId2" Type="http://schemas.microsoft.com/office/2011/relationships/chartColorStyle" Target="colors48.xml"/><Relationship Id="rId1" Type="http://schemas.microsoft.com/office/2011/relationships/chartStyle" Target="style48.xml"/><Relationship Id="rId4" Type="http://schemas.openxmlformats.org/officeDocument/2006/relationships/package" Target="../embeddings/Microsoft_Excel_Worksheet46.xlsx"/></Relationships>
</file>

<file path=ppt/charts/_rels/chart49.xml.rels><?xml version="1.0" encoding="UTF-8" standalone="yes"?>
<Relationships xmlns="http://schemas.openxmlformats.org/package/2006/relationships"><Relationship Id="rId3" Type="http://schemas.openxmlformats.org/officeDocument/2006/relationships/themeOverride" Target="../theme/themeOverride49.xml"/><Relationship Id="rId2" Type="http://schemas.microsoft.com/office/2011/relationships/chartColorStyle" Target="colors49.xml"/><Relationship Id="rId1" Type="http://schemas.microsoft.com/office/2011/relationships/chartStyle" Target="style49.xml"/><Relationship Id="rId4" Type="http://schemas.openxmlformats.org/officeDocument/2006/relationships/package" Target="../embeddings/Microsoft_Excel_Worksheet47.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themeOverride" Target="../theme/themeOverride50.xml"/><Relationship Id="rId2" Type="http://schemas.microsoft.com/office/2011/relationships/chartColorStyle" Target="colors50.xml"/><Relationship Id="rId1" Type="http://schemas.microsoft.com/office/2011/relationships/chartStyle" Target="style50.xml"/><Relationship Id="rId4" Type="http://schemas.openxmlformats.org/officeDocument/2006/relationships/package" Target="../embeddings/Microsoft_Excel_Worksheet48.xlsx"/></Relationships>
</file>

<file path=ppt/charts/_rels/chart51.xml.rels><?xml version="1.0" encoding="UTF-8" standalone="yes"?>
<Relationships xmlns="http://schemas.openxmlformats.org/package/2006/relationships"><Relationship Id="rId3" Type="http://schemas.openxmlformats.org/officeDocument/2006/relationships/themeOverride" Target="../theme/themeOverride51.xml"/><Relationship Id="rId2" Type="http://schemas.microsoft.com/office/2011/relationships/chartColorStyle" Target="colors51.xml"/><Relationship Id="rId1" Type="http://schemas.microsoft.com/office/2011/relationships/chartStyle" Target="style51.xml"/><Relationship Id="rId4" Type="http://schemas.openxmlformats.org/officeDocument/2006/relationships/package" Target="../embeddings/Microsoft_Excel_Worksheet49.xlsx"/></Relationships>
</file>

<file path=ppt/charts/_rels/chart52.xml.rels><?xml version="1.0" encoding="UTF-8" standalone="yes"?>
<Relationships xmlns="http://schemas.openxmlformats.org/package/2006/relationships"><Relationship Id="rId3" Type="http://schemas.openxmlformats.org/officeDocument/2006/relationships/themeOverride" Target="../theme/themeOverride52.xml"/><Relationship Id="rId2" Type="http://schemas.microsoft.com/office/2011/relationships/chartColorStyle" Target="colors52.xml"/><Relationship Id="rId1" Type="http://schemas.microsoft.com/office/2011/relationships/chartStyle" Target="style52.xml"/><Relationship Id="rId4" Type="http://schemas.openxmlformats.org/officeDocument/2006/relationships/package" Target="../embeddings/Microsoft_Excel_Worksheet50.xlsx"/></Relationships>
</file>

<file path=ppt/charts/_rels/chart53.xml.rels><?xml version="1.0" encoding="UTF-8" standalone="yes"?>
<Relationships xmlns="http://schemas.openxmlformats.org/package/2006/relationships"><Relationship Id="rId3" Type="http://schemas.openxmlformats.org/officeDocument/2006/relationships/themeOverride" Target="../theme/themeOverride53.xml"/><Relationship Id="rId2" Type="http://schemas.microsoft.com/office/2011/relationships/chartColorStyle" Target="colors53.xml"/><Relationship Id="rId1" Type="http://schemas.microsoft.com/office/2011/relationships/chartStyle" Target="style53.xml"/><Relationship Id="rId4" Type="http://schemas.openxmlformats.org/officeDocument/2006/relationships/package" Target="../embeddings/Microsoft_Excel_Worksheet51.xlsx"/></Relationships>
</file>

<file path=ppt/charts/_rels/chart54.xml.rels><?xml version="1.0" encoding="UTF-8" standalone="yes"?>
<Relationships xmlns="http://schemas.openxmlformats.org/package/2006/relationships"><Relationship Id="rId3" Type="http://schemas.openxmlformats.org/officeDocument/2006/relationships/themeOverride" Target="../theme/themeOverride54.xml"/><Relationship Id="rId2" Type="http://schemas.microsoft.com/office/2011/relationships/chartColorStyle" Target="colors54.xml"/><Relationship Id="rId1" Type="http://schemas.microsoft.com/office/2011/relationships/chartStyle" Target="style54.xml"/><Relationship Id="rId4" Type="http://schemas.openxmlformats.org/officeDocument/2006/relationships/package" Target="../embeddings/Microsoft_Excel_Worksheet52.xlsx"/></Relationships>
</file>

<file path=ppt/charts/_rels/chart55.xml.rels><?xml version="1.0" encoding="UTF-8" standalone="yes"?>
<Relationships xmlns="http://schemas.openxmlformats.org/package/2006/relationships"><Relationship Id="rId3" Type="http://schemas.openxmlformats.org/officeDocument/2006/relationships/themeOverride" Target="../theme/themeOverride55.xml"/><Relationship Id="rId2" Type="http://schemas.microsoft.com/office/2011/relationships/chartColorStyle" Target="colors55.xml"/><Relationship Id="rId1" Type="http://schemas.microsoft.com/office/2011/relationships/chartStyle" Target="style55.xml"/><Relationship Id="rId4" Type="http://schemas.openxmlformats.org/officeDocument/2006/relationships/package" Target="../embeddings/Microsoft_Excel_Worksheet53.xlsx"/></Relationships>
</file>

<file path=ppt/charts/_rels/chart56.xml.rels><?xml version="1.0" encoding="UTF-8" standalone="yes"?>
<Relationships xmlns="http://schemas.openxmlformats.org/package/2006/relationships"><Relationship Id="rId3" Type="http://schemas.openxmlformats.org/officeDocument/2006/relationships/themeOverride" Target="../theme/themeOverride56.xml"/><Relationship Id="rId2" Type="http://schemas.microsoft.com/office/2011/relationships/chartColorStyle" Target="colors56.xml"/><Relationship Id="rId1" Type="http://schemas.microsoft.com/office/2011/relationships/chartStyle" Target="style56.xml"/><Relationship Id="rId4" Type="http://schemas.openxmlformats.org/officeDocument/2006/relationships/package" Target="../embeddings/Microsoft_Excel_Worksheet54.xlsx"/></Relationships>
</file>

<file path=ppt/charts/_rels/chart57.xml.rels><?xml version="1.0" encoding="UTF-8" standalone="yes"?>
<Relationships xmlns="http://schemas.openxmlformats.org/package/2006/relationships"><Relationship Id="rId3" Type="http://schemas.openxmlformats.org/officeDocument/2006/relationships/themeOverride" Target="../theme/themeOverride57.xml"/><Relationship Id="rId2" Type="http://schemas.microsoft.com/office/2011/relationships/chartColorStyle" Target="colors57.xml"/><Relationship Id="rId1" Type="http://schemas.microsoft.com/office/2011/relationships/chartStyle" Target="style57.xml"/><Relationship Id="rId4" Type="http://schemas.openxmlformats.org/officeDocument/2006/relationships/package" Target="../embeddings/Microsoft_Excel_Worksheet5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6254-4653-AF46-BE039E406252}"/>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6254-4653-AF46-BE039E406252}"/>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6254-4653-AF46-BE039E406252}"/>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6254-4653-AF46-BE039E406252}"/>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Sheet1!$A$1:$A$2</c:f>
              <c:numCache>
                <c:formatCode>0%</c:formatCode>
                <c:ptCount val="2"/>
                <c:pt idx="0">
                  <c:v>0.19</c:v>
                </c:pt>
                <c:pt idx="1">
                  <c:v>0.81</c:v>
                </c:pt>
              </c:numCache>
            </c:numRef>
          </c:val>
          <c:extLst>
            <c:ext xmlns:c16="http://schemas.microsoft.com/office/drawing/2014/chart" uri="{C3380CC4-5D6E-409C-BE32-E72D297353CC}">
              <c16:uniqueId val="{00000004-6254-4653-AF46-BE039E40625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213A-448A-9DD4-A349668DA38A}"/>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213A-448A-9DD4-A349668DA38A}"/>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213A-448A-9DD4-A349668DA38A}"/>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213A-448A-9DD4-A349668DA38A}"/>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Sheet1!$R$10:$R$11</c:f>
              <c:numCache>
                <c:formatCode>0%</c:formatCode>
                <c:ptCount val="2"/>
                <c:pt idx="0">
                  <c:v>0.55000000000000004</c:v>
                </c:pt>
                <c:pt idx="1">
                  <c:v>0.45</c:v>
                </c:pt>
              </c:numCache>
            </c:numRef>
          </c:val>
          <c:extLst>
            <c:ext xmlns:c16="http://schemas.microsoft.com/office/drawing/2014/chart" uri="{C3380CC4-5D6E-409C-BE32-E72D297353CC}">
              <c16:uniqueId val="{00000004-213A-448A-9DD4-A349668DA38A}"/>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1863-47A1-845B-C4359BA49A40}"/>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1863-47A1-845B-C4359BA49A40}"/>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863-47A1-845B-C4359BA49A40}"/>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863-47A1-845B-C4359BA49A40}"/>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Sheet1!$X$2:$X$3</c:f>
              <c:numCache>
                <c:formatCode>0%</c:formatCode>
                <c:ptCount val="2"/>
                <c:pt idx="0">
                  <c:v>0.3</c:v>
                </c:pt>
                <c:pt idx="1">
                  <c:v>0.7</c:v>
                </c:pt>
              </c:numCache>
            </c:numRef>
          </c:val>
          <c:extLst>
            <c:ext xmlns:c16="http://schemas.microsoft.com/office/drawing/2014/chart" uri="{C3380CC4-5D6E-409C-BE32-E72D297353CC}">
              <c16:uniqueId val="{00000004-1863-47A1-845B-C4359BA49A40}"/>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1F90-4D8E-84E2-112BF45855E2}"/>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1F90-4D8E-84E2-112BF45855E2}"/>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F90-4D8E-84E2-112BF45855E2}"/>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F90-4D8E-84E2-112BF45855E2}"/>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Sheet1!$X$10:$X$11</c:f>
              <c:numCache>
                <c:formatCode>0%</c:formatCode>
                <c:ptCount val="2"/>
                <c:pt idx="0">
                  <c:v>0.3</c:v>
                </c:pt>
                <c:pt idx="1">
                  <c:v>0.7</c:v>
                </c:pt>
              </c:numCache>
            </c:numRef>
          </c:val>
          <c:extLst>
            <c:ext xmlns:c16="http://schemas.microsoft.com/office/drawing/2014/chart" uri="{C3380CC4-5D6E-409C-BE32-E72D297353CC}">
              <c16:uniqueId val="{00000004-1F90-4D8E-84E2-112BF45855E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15A3-4704-9DF9-0B03B1F88847}"/>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15A3-4704-9DF9-0B03B1F88847}"/>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5A3-4704-9DF9-0B03B1F88847}"/>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5A3-4704-9DF9-0B03B1F88847}"/>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Sheet1!$M$19:$M$20</c:f>
              <c:numCache>
                <c:formatCode>0%</c:formatCode>
                <c:ptCount val="2"/>
                <c:pt idx="0">
                  <c:v>0.85</c:v>
                </c:pt>
                <c:pt idx="1">
                  <c:v>0.15</c:v>
                </c:pt>
              </c:numCache>
            </c:numRef>
          </c:val>
          <c:extLst>
            <c:ext xmlns:c16="http://schemas.microsoft.com/office/drawing/2014/chart" uri="{C3380CC4-5D6E-409C-BE32-E72D297353CC}">
              <c16:uniqueId val="{00000004-15A3-4704-9DF9-0B03B1F88847}"/>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FFD5-4B06-A7B1-AC84949FA893}"/>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FFD5-4B06-A7B1-AC84949FA893}"/>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FFD5-4B06-A7B1-AC84949FA893}"/>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FD5-4B06-A7B1-AC84949FA893}"/>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Sheet1!$R$19:$R$20</c:f>
              <c:numCache>
                <c:formatCode>0%</c:formatCode>
                <c:ptCount val="2"/>
                <c:pt idx="0">
                  <c:v>0.68</c:v>
                </c:pt>
                <c:pt idx="1">
                  <c:v>0.32</c:v>
                </c:pt>
              </c:numCache>
            </c:numRef>
          </c:val>
          <c:extLst>
            <c:ext xmlns:c16="http://schemas.microsoft.com/office/drawing/2014/chart" uri="{C3380CC4-5D6E-409C-BE32-E72D297353CC}">
              <c16:uniqueId val="{00000004-FFD5-4B06-A7B1-AC84949FA893}"/>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FB79-4515-B37B-D60D775AE434}"/>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FB79-4515-B37B-D60D775AE434}"/>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FB79-4515-B37B-D60D775AE434}"/>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B79-4515-B37B-D60D775AE434}"/>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Sheet1!$X$19:$X$20</c:f>
              <c:numCache>
                <c:formatCode>0%</c:formatCode>
                <c:ptCount val="2"/>
                <c:pt idx="0">
                  <c:v>0.4</c:v>
                </c:pt>
                <c:pt idx="1">
                  <c:v>0.6</c:v>
                </c:pt>
              </c:numCache>
            </c:numRef>
          </c:val>
          <c:extLst>
            <c:ext xmlns:c16="http://schemas.microsoft.com/office/drawing/2014/chart" uri="{C3380CC4-5D6E-409C-BE32-E72D297353CC}">
              <c16:uniqueId val="{00000004-FB79-4515-B37B-D60D775AE434}"/>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1780-4D08-851A-A3960E936D50}"/>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1780-4D08-851A-A3960E936D50}"/>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780-4D08-851A-A3960E936D50}"/>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780-4D08-851A-A3960E936D50}"/>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Sheet1!$M$28:$M$29</c:f>
              <c:numCache>
                <c:formatCode>0%</c:formatCode>
                <c:ptCount val="2"/>
                <c:pt idx="0">
                  <c:v>0.55000000000000004</c:v>
                </c:pt>
                <c:pt idx="1">
                  <c:v>0.45</c:v>
                </c:pt>
              </c:numCache>
            </c:numRef>
          </c:val>
          <c:extLst>
            <c:ext xmlns:c16="http://schemas.microsoft.com/office/drawing/2014/chart" uri="{C3380CC4-5D6E-409C-BE32-E72D297353CC}">
              <c16:uniqueId val="{00000004-1780-4D08-851A-A3960E936D50}"/>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6B23-47AD-AAF4-436F3BF004BC}"/>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6B23-47AD-AAF4-436F3BF004BC}"/>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6B23-47AD-AAF4-436F3BF004BC}"/>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6B23-47AD-AAF4-436F3BF004BC}"/>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Sheet1!$R$28:$R$29</c:f>
              <c:numCache>
                <c:formatCode>0%</c:formatCode>
                <c:ptCount val="2"/>
                <c:pt idx="0">
                  <c:v>0.47</c:v>
                </c:pt>
                <c:pt idx="1">
                  <c:v>0.53</c:v>
                </c:pt>
              </c:numCache>
            </c:numRef>
          </c:val>
          <c:extLst>
            <c:ext xmlns:c16="http://schemas.microsoft.com/office/drawing/2014/chart" uri="{C3380CC4-5D6E-409C-BE32-E72D297353CC}">
              <c16:uniqueId val="{00000004-6B23-47AD-AAF4-436F3BF004BC}"/>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000A-4E55-A5B6-5547022A700F}"/>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000A-4E55-A5B6-5547022A700F}"/>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00A-4E55-A5B6-5547022A700F}"/>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00A-4E55-A5B6-5547022A700F}"/>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Sheet1!$X$28:$X$29</c:f>
              <c:numCache>
                <c:formatCode>0%</c:formatCode>
                <c:ptCount val="2"/>
                <c:pt idx="0">
                  <c:v>0.35</c:v>
                </c:pt>
                <c:pt idx="1">
                  <c:v>0.65</c:v>
                </c:pt>
              </c:numCache>
            </c:numRef>
          </c:val>
          <c:extLst>
            <c:ext xmlns:c16="http://schemas.microsoft.com/office/drawing/2014/chart" uri="{C3380CC4-5D6E-409C-BE32-E72D297353CC}">
              <c16:uniqueId val="{00000004-000A-4E55-A5B6-5547022A700F}"/>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52E7-4ACB-9C5A-FD6BD22B354E}"/>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52E7-4ACB-9C5A-FD6BD22B354E}"/>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2E7-4ACB-9C5A-FD6BD22B354E}"/>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52E7-4ACB-9C5A-FD6BD22B354E}"/>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Sheet1!$D$162:$D$163</c:f>
              <c:numCache>
                <c:formatCode>0%</c:formatCode>
                <c:ptCount val="2"/>
                <c:pt idx="0">
                  <c:v>0.15</c:v>
                </c:pt>
                <c:pt idx="1">
                  <c:v>0.85</c:v>
                </c:pt>
              </c:numCache>
            </c:numRef>
          </c:val>
          <c:extLst>
            <c:ext xmlns:c16="http://schemas.microsoft.com/office/drawing/2014/chart" uri="{C3380CC4-5D6E-409C-BE32-E72D297353CC}">
              <c16:uniqueId val="{00000004-52E7-4ACB-9C5A-FD6BD22B354E}"/>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A9E7-40D1-9B88-5963760C253B}"/>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A9E7-40D1-9B88-5963760C253B}"/>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A9E7-40D1-9B88-5963760C253B}"/>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A9E7-40D1-9B88-5963760C253B}"/>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Sheet1!$A$9:$A$10</c:f>
              <c:numCache>
                <c:formatCode>0%</c:formatCode>
                <c:ptCount val="2"/>
                <c:pt idx="0">
                  <c:v>0.13</c:v>
                </c:pt>
                <c:pt idx="1">
                  <c:v>0.87</c:v>
                </c:pt>
              </c:numCache>
            </c:numRef>
          </c:val>
          <c:extLst>
            <c:ext xmlns:c16="http://schemas.microsoft.com/office/drawing/2014/chart" uri="{C3380CC4-5D6E-409C-BE32-E72D297353CC}">
              <c16:uniqueId val="{00000004-A9E7-40D1-9B88-5963760C253B}"/>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C946-4A24-825C-BCFE1CE94F9C}"/>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C946-4A24-825C-BCFE1CE94F9C}"/>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946-4A24-825C-BCFE1CE94F9C}"/>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946-4A24-825C-BCFE1CE94F9C}"/>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Sheet1!$I$162:$I$163</c:f>
              <c:numCache>
                <c:formatCode>0%</c:formatCode>
                <c:ptCount val="2"/>
                <c:pt idx="0">
                  <c:v>0.13</c:v>
                </c:pt>
                <c:pt idx="1">
                  <c:v>0.87</c:v>
                </c:pt>
              </c:numCache>
            </c:numRef>
          </c:val>
          <c:extLst>
            <c:ext xmlns:c16="http://schemas.microsoft.com/office/drawing/2014/chart" uri="{C3380CC4-5D6E-409C-BE32-E72D297353CC}">
              <c16:uniqueId val="{00000004-C946-4A24-825C-BCFE1CE94F9C}"/>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2BAB-4930-91BE-0B93A6E833CB}"/>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2BAB-4930-91BE-0B93A6E833CB}"/>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2BAB-4930-91BE-0B93A6E833CB}"/>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2BAB-4930-91BE-0B93A6E833CB}"/>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Sheet1!$N$162:$N$163</c:f>
              <c:numCache>
                <c:formatCode>0%</c:formatCode>
                <c:ptCount val="2"/>
                <c:pt idx="0">
                  <c:v>0.1</c:v>
                </c:pt>
                <c:pt idx="1">
                  <c:v>0.9</c:v>
                </c:pt>
              </c:numCache>
            </c:numRef>
          </c:val>
          <c:extLst>
            <c:ext xmlns:c16="http://schemas.microsoft.com/office/drawing/2014/chart" uri="{C3380CC4-5D6E-409C-BE32-E72D297353CC}">
              <c16:uniqueId val="{00000004-2BAB-4930-91BE-0B93A6E833CB}"/>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82D2-4D43-9C64-CF1B4559A624}"/>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82D2-4D43-9C64-CF1B4559A624}"/>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2D2-4D43-9C64-CF1B4559A624}"/>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2D2-4D43-9C64-CF1B4559A624}"/>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Sheet1!$D$177:$D$178</c:f>
              <c:numCache>
                <c:formatCode>0%</c:formatCode>
                <c:ptCount val="2"/>
                <c:pt idx="0">
                  <c:v>0.8</c:v>
                </c:pt>
                <c:pt idx="1">
                  <c:v>0.2</c:v>
                </c:pt>
              </c:numCache>
            </c:numRef>
          </c:val>
          <c:extLst>
            <c:ext xmlns:c16="http://schemas.microsoft.com/office/drawing/2014/chart" uri="{C3380CC4-5D6E-409C-BE32-E72D297353CC}">
              <c16:uniqueId val="{00000004-82D2-4D43-9C64-CF1B4559A624}"/>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1A48-4AB9-B4B9-D9D6380533DF}"/>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1A48-4AB9-B4B9-D9D6380533DF}"/>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A48-4AB9-B4B9-D9D6380533DF}"/>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A48-4AB9-B4B9-D9D6380533DF}"/>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Sheet1!$I$177:$I$178</c:f>
              <c:numCache>
                <c:formatCode>0%</c:formatCode>
                <c:ptCount val="2"/>
                <c:pt idx="0">
                  <c:v>0.51</c:v>
                </c:pt>
                <c:pt idx="1">
                  <c:v>0.49</c:v>
                </c:pt>
              </c:numCache>
            </c:numRef>
          </c:val>
          <c:extLst>
            <c:ext xmlns:c16="http://schemas.microsoft.com/office/drawing/2014/chart" uri="{C3380CC4-5D6E-409C-BE32-E72D297353CC}">
              <c16:uniqueId val="{00000004-1A48-4AB9-B4B9-D9D6380533DF}"/>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C133-4B4E-B1F5-A334ACED9C22}"/>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C133-4B4E-B1F5-A334ACED9C22}"/>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133-4B4E-B1F5-A334ACED9C22}"/>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133-4B4E-B1F5-A334ACED9C22}"/>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Sheet1!$N$177:$N$178</c:f>
              <c:numCache>
                <c:formatCode>0%</c:formatCode>
                <c:ptCount val="2"/>
                <c:pt idx="0">
                  <c:v>0.49</c:v>
                </c:pt>
                <c:pt idx="1">
                  <c:v>0.51</c:v>
                </c:pt>
              </c:numCache>
            </c:numRef>
          </c:val>
          <c:extLst>
            <c:ext xmlns:c16="http://schemas.microsoft.com/office/drawing/2014/chart" uri="{C3380CC4-5D6E-409C-BE32-E72D297353CC}">
              <c16:uniqueId val="{00000004-C133-4B4E-B1F5-A334ACED9C2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B249-4627-9155-5CB770DFE168}"/>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B249-4627-9155-5CB770DFE168}"/>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B249-4627-9155-5CB770DFE168}"/>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B249-4627-9155-5CB770DFE168}"/>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Sheet1!$R$40:$R$41</c:f>
              <c:numCache>
                <c:formatCode>0%</c:formatCode>
                <c:ptCount val="2"/>
                <c:pt idx="0">
                  <c:v>0.95</c:v>
                </c:pt>
                <c:pt idx="1">
                  <c:v>0.05</c:v>
                </c:pt>
              </c:numCache>
            </c:numRef>
          </c:val>
          <c:extLst>
            <c:ext xmlns:c16="http://schemas.microsoft.com/office/drawing/2014/chart" uri="{C3380CC4-5D6E-409C-BE32-E72D297353CC}">
              <c16:uniqueId val="{00000004-B249-4627-9155-5CB770DFE168}"/>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59FE-4AB7-A161-D58C48CC365B}"/>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59FE-4AB7-A161-D58C48CC365B}"/>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9FE-4AB7-A161-D58C48CC365B}"/>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59FE-4AB7-A161-D58C48CC365B}"/>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Sheet1!$W$40:$W$41</c:f>
              <c:numCache>
                <c:formatCode>0%</c:formatCode>
                <c:ptCount val="2"/>
                <c:pt idx="0">
                  <c:v>0.88</c:v>
                </c:pt>
                <c:pt idx="1">
                  <c:v>0.12</c:v>
                </c:pt>
              </c:numCache>
            </c:numRef>
          </c:val>
          <c:extLst>
            <c:ext xmlns:c16="http://schemas.microsoft.com/office/drawing/2014/chart" uri="{C3380CC4-5D6E-409C-BE32-E72D297353CC}">
              <c16:uniqueId val="{00000004-59FE-4AB7-A161-D58C48CC365B}"/>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1D26-47FD-8CF0-CF41DC0AFB16}"/>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1D26-47FD-8CF0-CF41DC0AFB16}"/>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D26-47FD-8CF0-CF41DC0AFB16}"/>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D26-47FD-8CF0-CF41DC0AFB16}"/>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Sheet1!$AB$40:$AB$41</c:f>
              <c:numCache>
                <c:formatCode>0%</c:formatCode>
                <c:ptCount val="2"/>
                <c:pt idx="0">
                  <c:v>0.8</c:v>
                </c:pt>
                <c:pt idx="1">
                  <c:v>0.2</c:v>
                </c:pt>
              </c:numCache>
            </c:numRef>
          </c:val>
          <c:extLst>
            <c:ext xmlns:c16="http://schemas.microsoft.com/office/drawing/2014/chart" uri="{C3380CC4-5D6E-409C-BE32-E72D297353CC}">
              <c16:uniqueId val="{00000004-1D26-47FD-8CF0-CF41DC0AFB16}"/>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D18A-4EC3-AAFE-5009D985B3FB}"/>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D18A-4EC3-AAFE-5009D985B3FB}"/>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D18A-4EC3-AAFE-5009D985B3FB}"/>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D18A-4EC3-AAFE-5009D985B3FB}"/>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Sheet1!$D$57:$D$58</c:f>
              <c:numCache>
                <c:formatCode>0%</c:formatCode>
                <c:ptCount val="2"/>
                <c:pt idx="0">
                  <c:v>0.88</c:v>
                </c:pt>
                <c:pt idx="1">
                  <c:v>0.12</c:v>
                </c:pt>
              </c:numCache>
            </c:numRef>
          </c:val>
          <c:extLst>
            <c:ext xmlns:c16="http://schemas.microsoft.com/office/drawing/2014/chart" uri="{C3380CC4-5D6E-409C-BE32-E72D297353CC}">
              <c16:uniqueId val="{00000004-D18A-4EC3-AAFE-5009D985B3FB}"/>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1A57-4314-8DB1-726F6951EF11}"/>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1A57-4314-8DB1-726F6951EF11}"/>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A57-4314-8DB1-726F6951EF11}"/>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A57-4314-8DB1-726F6951EF11}"/>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Sheet1!$I$57:$I$58</c:f>
              <c:numCache>
                <c:formatCode>0%</c:formatCode>
                <c:ptCount val="2"/>
                <c:pt idx="0">
                  <c:v>0.85</c:v>
                </c:pt>
                <c:pt idx="1">
                  <c:v>0.15</c:v>
                </c:pt>
              </c:numCache>
            </c:numRef>
          </c:val>
          <c:extLst>
            <c:ext xmlns:c16="http://schemas.microsoft.com/office/drawing/2014/chart" uri="{C3380CC4-5D6E-409C-BE32-E72D297353CC}">
              <c16:uniqueId val="{00000004-1A57-4314-8DB1-726F6951EF11}"/>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F446-4298-9E85-8127CE93BEE9}"/>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F446-4298-9E85-8127CE93BEE9}"/>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F446-4298-9E85-8127CE93BEE9}"/>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446-4298-9E85-8127CE93BEE9}"/>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Sheet1!$A$18:$A$19</c:f>
              <c:numCache>
                <c:formatCode>0%</c:formatCode>
                <c:ptCount val="2"/>
                <c:pt idx="0">
                  <c:v>0.1</c:v>
                </c:pt>
                <c:pt idx="1">
                  <c:v>0.9</c:v>
                </c:pt>
              </c:numCache>
            </c:numRef>
          </c:val>
          <c:extLst>
            <c:ext xmlns:c16="http://schemas.microsoft.com/office/drawing/2014/chart" uri="{C3380CC4-5D6E-409C-BE32-E72D297353CC}">
              <c16:uniqueId val="{00000004-F446-4298-9E85-8127CE93BEE9}"/>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EFDB-489A-877C-9799E6DF48F5}"/>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EFDB-489A-877C-9799E6DF48F5}"/>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EFDB-489A-877C-9799E6DF48F5}"/>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EFDB-489A-877C-9799E6DF48F5}"/>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Sheet1!$N$57:$N$58</c:f>
              <c:numCache>
                <c:formatCode>0%</c:formatCode>
                <c:ptCount val="2"/>
                <c:pt idx="0">
                  <c:v>0.65</c:v>
                </c:pt>
                <c:pt idx="1">
                  <c:v>0.35</c:v>
                </c:pt>
              </c:numCache>
            </c:numRef>
          </c:val>
          <c:extLst>
            <c:ext xmlns:c16="http://schemas.microsoft.com/office/drawing/2014/chart" uri="{C3380CC4-5D6E-409C-BE32-E72D297353CC}">
              <c16:uniqueId val="{00000004-EFDB-489A-877C-9799E6DF48F5}"/>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2D80-4581-BF2B-26098864CCF6}"/>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2D80-4581-BF2B-26098864CCF6}"/>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2D80-4581-BF2B-26098864CCF6}"/>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2D80-4581-BF2B-26098864CCF6}"/>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Sheet1!$D$69:$D$70</c:f>
              <c:numCache>
                <c:formatCode>0%</c:formatCode>
                <c:ptCount val="2"/>
                <c:pt idx="0">
                  <c:v>0.1</c:v>
                </c:pt>
                <c:pt idx="1">
                  <c:v>0.9</c:v>
                </c:pt>
              </c:numCache>
            </c:numRef>
          </c:val>
          <c:extLst>
            <c:ext xmlns:c16="http://schemas.microsoft.com/office/drawing/2014/chart" uri="{C3380CC4-5D6E-409C-BE32-E72D297353CC}">
              <c16:uniqueId val="{00000004-2D80-4581-BF2B-26098864CCF6}"/>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D714-4352-8C5F-3253294652E0}"/>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D714-4352-8C5F-3253294652E0}"/>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D714-4352-8C5F-3253294652E0}"/>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D714-4352-8C5F-3253294652E0}"/>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Sheet1!$I$69:$I$70</c:f>
              <c:numCache>
                <c:formatCode>0%</c:formatCode>
                <c:ptCount val="2"/>
                <c:pt idx="0">
                  <c:v>0.08</c:v>
                </c:pt>
                <c:pt idx="1">
                  <c:v>0.92</c:v>
                </c:pt>
              </c:numCache>
            </c:numRef>
          </c:val>
          <c:extLst>
            <c:ext xmlns:c16="http://schemas.microsoft.com/office/drawing/2014/chart" uri="{C3380CC4-5D6E-409C-BE32-E72D297353CC}">
              <c16:uniqueId val="{00000004-D714-4352-8C5F-3253294652E0}"/>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5B0C-47EC-94F3-5D66BF34776F}"/>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5B0C-47EC-94F3-5D66BF34776F}"/>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B0C-47EC-94F3-5D66BF34776F}"/>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5B0C-47EC-94F3-5D66BF34776F}"/>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Sheet1!$N$69:$N$70</c:f>
              <c:numCache>
                <c:formatCode>0%</c:formatCode>
                <c:ptCount val="2"/>
                <c:pt idx="0">
                  <c:v>0.05</c:v>
                </c:pt>
                <c:pt idx="1">
                  <c:v>0.95</c:v>
                </c:pt>
              </c:numCache>
            </c:numRef>
          </c:val>
          <c:extLst>
            <c:ext xmlns:c16="http://schemas.microsoft.com/office/drawing/2014/chart" uri="{C3380CC4-5D6E-409C-BE32-E72D297353CC}">
              <c16:uniqueId val="{00000004-5B0C-47EC-94F3-5D66BF34776F}"/>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7548-4763-AF66-3E41A0A80E3A}"/>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7548-4763-AF66-3E41A0A80E3A}"/>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7548-4763-AF66-3E41A0A80E3A}"/>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7548-4763-AF66-3E41A0A80E3A}"/>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Sheet1!$D$82:$D$83</c:f>
              <c:numCache>
                <c:formatCode>0%</c:formatCode>
                <c:ptCount val="2"/>
                <c:pt idx="0">
                  <c:v>0.35</c:v>
                </c:pt>
                <c:pt idx="1">
                  <c:v>0.65</c:v>
                </c:pt>
              </c:numCache>
            </c:numRef>
          </c:val>
          <c:extLst>
            <c:ext xmlns:c16="http://schemas.microsoft.com/office/drawing/2014/chart" uri="{C3380CC4-5D6E-409C-BE32-E72D297353CC}">
              <c16:uniqueId val="{00000004-7548-4763-AF66-3E41A0A80E3A}"/>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44DF-41F0-91FB-6A76452A2416}"/>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44DF-41F0-91FB-6A76452A2416}"/>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44DF-41F0-91FB-6A76452A2416}"/>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44DF-41F0-91FB-6A76452A2416}"/>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Sheet1!$D$96:$D$97</c:f>
              <c:numCache>
                <c:formatCode>0%</c:formatCode>
                <c:ptCount val="2"/>
                <c:pt idx="0">
                  <c:v>0.85</c:v>
                </c:pt>
                <c:pt idx="1">
                  <c:v>0.15</c:v>
                </c:pt>
              </c:numCache>
            </c:numRef>
          </c:val>
          <c:extLst>
            <c:ext xmlns:c16="http://schemas.microsoft.com/office/drawing/2014/chart" uri="{C3380CC4-5D6E-409C-BE32-E72D297353CC}">
              <c16:uniqueId val="{00000004-44DF-41F0-91FB-6A76452A2416}"/>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883B-488E-AF5A-4D435489A354}"/>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883B-488E-AF5A-4D435489A354}"/>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83B-488E-AF5A-4D435489A354}"/>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83B-488E-AF5A-4D435489A354}"/>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Sheet1!$I$82:$I$83</c:f>
              <c:numCache>
                <c:formatCode>0%</c:formatCode>
                <c:ptCount val="2"/>
                <c:pt idx="0">
                  <c:v>0.28000000000000003</c:v>
                </c:pt>
                <c:pt idx="1">
                  <c:v>0.72</c:v>
                </c:pt>
              </c:numCache>
            </c:numRef>
          </c:val>
          <c:extLst>
            <c:ext xmlns:c16="http://schemas.microsoft.com/office/drawing/2014/chart" uri="{C3380CC4-5D6E-409C-BE32-E72D297353CC}">
              <c16:uniqueId val="{00000004-883B-488E-AF5A-4D435489A354}"/>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2571-406D-B771-82F845590187}"/>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2571-406D-B771-82F845590187}"/>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2571-406D-B771-82F845590187}"/>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2571-406D-B771-82F845590187}"/>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Sheet1!$N$82:$N$83</c:f>
              <c:numCache>
                <c:formatCode>0%</c:formatCode>
                <c:ptCount val="2"/>
                <c:pt idx="0">
                  <c:v>0.15</c:v>
                </c:pt>
                <c:pt idx="1">
                  <c:v>0.85</c:v>
                </c:pt>
              </c:numCache>
            </c:numRef>
          </c:val>
          <c:extLst>
            <c:ext xmlns:c16="http://schemas.microsoft.com/office/drawing/2014/chart" uri="{C3380CC4-5D6E-409C-BE32-E72D297353CC}">
              <c16:uniqueId val="{00000004-2571-406D-B771-82F845590187}"/>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9EA9-46B6-9CC5-2345EC3F5BF2}"/>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9EA9-46B6-9CC5-2345EC3F5BF2}"/>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9EA9-46B6-9CC5-2345EC3F5BF2}"/>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9EA9-46B6-9CC5-2345EC3F5BF2}"/>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Sheet1!$I$96:$I$97</c:f>
              <c:numCache>
                <c:formatCode>0%</c:formatCode>
                <c:ptCount val="2"/>
                <c:pt idx="0">
                  <c:v>0.72</c:v>
                </c:pt>
                <c:pt idx="1">
                  <c:v>0.28000000000000003</c:v>
                </c:pt>
              </c:numCache>
            </c:numRef>
          </c:val>
          <c:extLst>
            <c:ext xmlns:c16="http://schemas.microsoft.com/office/drawing/2014/chart" uri="{C3380CC4-5D6E-409C-BE32-E72D297353CC}">
              <c16:uniqueId val="{00000004-9EA9-46B6-9CC5-2345EC3F5BF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FAAE-4FCB-BA39-FFF9C28FF816}"/>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FAAE-4FCB-BA39-FFF9C28FF816}"/>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FAAE-4FCB-BA39-FFF9C28FF816}"/>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AAE-4FCB-BA39-FFF9C28FF816}"/>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Sheet1!$N$96:$N$97</c:f>
              <c:numCache>
                <c:formatCode>0%</c:formatCode>
                <c:ptCount val="2"/>
                <c:pt idx="0">
                  <c:v>0.3</c:v>
                </c:pt>
                <c:pt idx="1">
                  <c:v>0.7</c:v>
                </c:pt>
              </c:numCache>
            </c:numRef>
          </c:val>
          <c:extLst>
            <c:ext xmlns:c16="http://schemas.microsoft.com/office/drawing/2014/chart" uri="{C3380CC4-5D6E-409C-BE32-E72D297353CC}">
              <c16:uniqueId val="{00000004-FAAE-4FCB-BA39-FFF9C28FF816}"/>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FCAD-4D20-A8DB-3FA255EEFD3A}"/>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FCAD-4D20-A8DB-3FA255EEFD3A}"/>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FCAD-4D20-A8DB-3FA255EEFD3A}"/>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FCAD-4D20-A8DB-3FA255EEFD3A}"/>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Sheet1!$H$2:$H$3</c:f>
              <c:numCache>
                <c:formatCode>0%</c:formatCode>
                <c:ptCount val="2"/>
                <c:pt idx="0">
                  <c:v>0.25</c:v>
                </c:pt>
                <c:pt idx="1">
                  <c:v>0.75</c:v>
                </c:pt>
              </c:numCache>
            </c:numRef>
          </c:val>
          <c:extLst>
            <c:ext xmlns:c16="http://schemas.microsoft.com/office/drawing/2014/chart" uri="{C3380CC4-5D6E-409C-BE32-E72D297353CC}">
              <c16:uniqueId val="{00000004-FCAD-4D20-A8DB-3FA255EEFD3A}"/>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41D1-4FA9-B3F1-30647B9605D3}"/>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41D1-4FA9-B3F1-30647B9605D3}"/>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41D1-4FA9-B3F1-30647B9605D3}"/>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41D1-4FA9-B3F1-30647B9605D3}"/>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Sheet1!$D$191:$D$192</c:f>
              <c:numCache>
                <c:formatCode>0%</c:formatCode>
                <c:ptCount val="2"/>
                <c:pt idx="0">
                  <c:v>0.3</c:v>
                </c:pt>
                <c:pt idx="1">
                  <c:v>0.7</c:v>
                </c:pt>
              </c:numCache>
            </c:numRef>
          </c:val>
          <c:extLst>
            <c:ext xmlns:c16="http://schemas.microsoft.com/office/drawing/2014/chart" uri="{C3380CC4-5D6E-409C-BE32-E72D297353CC}">
              <c16:uniqueId val="{00000004-41D1-4FA9-B3F1-30647B9605D3}"/>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87C1-4C50-B828-39D8D6867938}"/>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87C1-4C50-B828-39D8D6867938}"/>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7C1-4C50-B828-39D8D6867938}"/>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7C1-4C50-B828-39D8D6867938}"/>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Sheet1!$I$191:$I$192</c:f>
              <c:numCache>
                <c:formatCode>0%</c:formatCode>
                <c:ptCount val="2"/>
                <c:pt idx="0">
                  <c:v>0.25</c:v>
                </c:pt>
                <c:pt idx="1">
                  <c:v>0.75</c:v>
                </c:pt>
              </c:numCache>
            </c:numRef>
          </c:val>
          <c:extLst>
            <c:ext xmlns:c16="http://schemas.microsoft.com/office/drawing/2014/chart" uri="{C3380CC4-5D6E-409C-BE32-E72D297353CC}">
              <c16:uniqueId val="{00000004-87C1-4C50-B828-39D8D6867938}"/>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9C58-4D3C-9BFB-ABD0B11F30E5}"/>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9C58-4D3C-9BFB-ABD0B11F30E5}"/>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9C58-4D3C-9BFB-ABD0B11F30E5}"/>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9C58-4D3C-9BFB-ABD0B11F30E5}"/>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Sheet1!$N$191:$N$192</c:f>
              <c:numCache>
                <c:formatCode>0%</c:formatCode>
                <c:ptCount val="2"/>
                <c:pt idx="0">
                  <c:v>0.05</c:v>
                </c:pt>
                <c:pt idx="1">
                  <c:v>0.95</c:v>
                </c:pt>
              </c:numCache>
            </c:numRef>
          </c:val>
          <c:extLst>
            <c:ext xmlns:c16="http://schemas.microsoft.com/office/drawing/2014/chart" uri="{C3380CC4-5D6E-409C-BE32-E72D297353CC}">
              <c16:uniqueId val="{00000004-9C58-4D3C-9BFB-ABD0B11F30E5}"/>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7D98-4C69-8293-562E472D0DEB}"/>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7D98-4C69-8293-562E472D0DEB}"/>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7D98-4C69-8293-562E472D0DEB}"/>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7D98-4C69-8293-562E472D0DEB}"/>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Sheet1!$D$207:$D$208</c:f>
              <c:numCache>
                <c:formatCode>0%</c:formatCode>
                <c:ptCount val="2"/>
                <c:pt idx="0">
                  <c:v>0.15</c:v>
                </c:pt>
                <c:pt idx="1">
                  <c:v>0.85</c:v>
                </c:pt>
              </c:numCache>
            </c:numRef>
          </c:val>
          <c:extLst>
            <c:ext xmlns:c16="http://schemas.microsoft.com/office/drawing/2014/chart" uri="{C3380CC4-5D6E-409C-BE32-E72D297353CC}">
              <c16:uniqueId val="{00000004-7D98-4C69-8293-562E472D0DEB}"/>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3BA7-4C7F-96CC-E129FA918EB7}"/>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3BA7-4C7F-96CC-E129FA918EB7}"/>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BA7-4C7F-96CC-E129FA918EB7}"/>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BA7-4C7F-96CC-E129FA918EB7}"/>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Sheet1!$I$207:$I$208</c:f>
              <c:numCache>
                <c:formatCode>0%</c:formatCode>
                <c:ptCount val="2"/>
                <c:pt idx="0">
                  <c:v>0.1</c:v>
                </c:pt>
                <c:pt idx="1">
                  <c:v>0.9</c:v>
                </c:pt>
              </c:numCache>
            </c:numRef>
          </c:val>
          <c:extLst>
            <c:ext xmlns:c16="http://schemas.microsoft.com/office/drawing/2014/chart" uri="{C3380CC4-5D6E-409C-BE32-E72D297353CC}">
              <c16:uniqueId val="{00000004-3BA7-4C7F-96CC-E129FA918EB7}"/>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556D-4678-B8B7-7AE06BF9BB12}"/>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556D-4678-B8B7-7AE06BF9BB12}"/>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556D-4678-B8B7-7AE06BF9BB12}"/>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556D-4678-B8B7-7AE06BF9BB12}"/>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Sheet1!$N$207:$N$208</c:f>
              <c:numCache>
                <c:formatCode>0%</c:formatCode>
                <c:ptCount val="2"/>
                <c:pt idx="0">
                  <c:v>0.05</c:v>
                </c:pt>
                <c:pt idx="1">
                  <c:v>0.95</c:v>
                </c:pt>
              </c:numCache>
            </c:numRef>
          </c:val>
          <c:extLst>
            <c:ext xmlns:c16="http://schemas.microsoft.com/office/drawing/2014/chart" uri="{C3380CC4-5D6E-409C-BE32-E72D297353CC}">
              <c16:uniqueId val="{00000004-556D-4678-B8B7-7AE06BF9BB1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0481-4FE5-9EEB-834C49DC76BC}"/>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0481-4FE5-9EEB-834C49DC76BC}"/>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481-4FE5-9EEB-834C49DC76BC}"/>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481-4FE5-9EEB-834C49DC76BC}"/>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Sheet1!$D$110:$D$111</c:f>
              <c:numCache>
                <c:formatCode>0%</c:formatCode>
                <c:ptCount val="2"/>
                <c:pt idx="0">
                  <c:v>0.25</c:v>
                </c:pt>
                <c:pt idx="1">
                  <c:v>0.75</c:v>
                </c:pt>
              </c:numCache>
            </c:numRef>
          </c:val>
          <c:extLst>
            <c:ext xmlns:c16="http://schemas.microsoft.com/office/drawing/2014/chart" uri="{C3380CC4-5D6E-409C-BE32-E72D297353CC}">
              <c16:uniqueId val="{00000004-0481-4FE5-9EEB-834C49DC76BC}"/>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814B-4143-8907-1AECEF3C0B32}"/>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814B-4143-8907-1AECEF3C0B32}"/>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14B-4143-8907-1AECEF3C0B32}"/>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14B-4143-8907-1AECEF3C0B32}"/>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Sheet1!$I$110:$I$111</c:f>
              <c:numCache>
                <c:formatCode>0%</c:formatCode>
                <c:ptCount val="2"/>
                <c:pt idx="0">
                  <c:v>0.15</c:v>
                </c:pt>
                <c:pt idx="1">
                  <c:v>0.85</c:v>
                </c:pt>
              </c:numCache>
            </c:numRef>
          </c:val>
          <c:extLst>
            <c:ext xmlns:c16="http://schemas.microsoft.com/office/drawing/2014/chart" uri="{C3380CC4-5D6E-409C-BE32-E72D297353CC}">
              <c16:uniqueId val="{00000004-814B-4143-8907-1AECEF3C0B3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D348-4FDC-AFDE-5E6D1D8BE6F1}"/>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D348-4FDC-AFDE-5E6D1D8BE6F1}"/>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D348-4FDC-AFDE-5E6D1D8BE6F1}"/>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D348-4FDC-AFDE-5E6D1D8BE6F1}"/>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Sheet1!$N$110:$N$111</c:f>
              <c:numCache>
                <c:formatCode>0%</c:formatCode>
                <c:ptCount val="2"/>
                <c:pt idx="0">
                  <c:v>0.12</c:v>
                </c:pt>
                <c:pt idx="1">
                  <c:v>0.88</c:v>
                </c:pt>
              </c:numCache>
            </c:numRef>
          </c:val>
          <c:extLst>
            <c:ext xmlns:c16="http://schemas.microsoft.com/office/drawing/2014/chart" uri="{C3380CC4-5D6E-409C-BE32-E72D297353CC}">
              <c16:uniqueId val="{00000004-D348-4FDC-AFDE-5E6D1D8BE6F1}"/>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3834-49AE-A277-A5C1B1184D7E}"/>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3834-49AE-A277-A5C1B1184D7E}"/>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834-49AE-A277-A5C1B1184D7E}"/>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834-49AE-A277-A5C1B1184D7E}"/>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Sheet1!$D$122:$D$123</c:f>
              <c:numCache>
                <c:formatCode>0%</c:formatCode>
                <c:ptCount val="2"/>
                <c:pt idx="0">
                  <c:v>0.75</c:v>
                </c:pt>
                <c:pt idx="1">
                  <c:v>0.25</c:v>
                </c:pt>
              </c:numCache>
            </c:numRef>
          </c:val>
          <c:extLst>
            <c:ext xmlns:c16="http://schemas.microsoft.com/office/drawing/2014/chart" uri="{C3380CC4-5D6E-409C-BE32-E72D297353CC}">
              <c16:uniqueId val="{00000004-3834-49AE-A277-A5C1B1184D7E}"/>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9887-4D7B-8A90-6736637DCF62}"/>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9887-4D7B-8A90-6736637DCF62}"/>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9887-4D7B-8A90-6736637DCF62}"/>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9887-4D7B-8A90-6736637DCF62}"/>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Sheet1!$H$10:$H$11</c:f>
              <c:numCache>
                <c:formatCode>0%</c:formatCode>
                <c:ptCount val="2"/>
                <c:pt idx="0">
                  <c:v>0.18</c:v>
                </c:pt>
                <c:pt idx="1">
                  <c:v>0.82</c:v>
                </c:pt>
              </c:numCache>
            </c:numRef>
          </c:val>
          <c:extLst>
            <c:ext xmlns:c16="http://schemas.microsoft.com/office/drawing/2014/chart" uri="{C3380CC4-5D6E-409C-BE32-E72D297353CC}">
              <c16:uniqueId val="{00000004-9887-4D7B-8A90-6736637DCF6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8F46-4FCA-AFB4-2CE50B5034FA}"/>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8F46-4FCA-AFB4-2CE50B5034FA}"/>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F46-4FCA-AFB4-2CE50B5034FA}"/>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F46-4FCA-AFB4-2CE50B5034FA}"/>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Sheet1!$I$122:$I$123</c:f>
              <c:numCache>
                <c:formatCode>0%</c:formatCode>
                <c:ptCount val="2"/>
                <c:pt idx="0">
                  <c:v>0.65</c:v>
                </c:pt>
                <c:pt idx="1">
                  <c:v>0.35</c:v>
                </c:pt>
              </c:numCache>
            </c:numRef>
          </c:val>
          <c:extLst>
            <c:ext xmlns:c16="http://schemas.microsoft.com/office/drawing/2014/chart" uri="{C3380CC4-5D6E-409C-BE32-E72D297353CC}">
              <c16:uniqueId val="{00000004-8F46-4FCA-AFB4-2CE50B5034FA}"/>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EC8A-4E95-8FD5-B457809E233A}"/>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EC8A-4E95-8FD5-B457809E233A}"/>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EC8A-4E95-8FD5-B457809E233A}"/>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EC8A-4E95-8FD5-B457809E233A}"/>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Sheet1!$N$122:$N$123</c:f>
              <c:numCache>
                <c:formatCode>0%</c:formatCode>
                <c:ptCount val="2"/>
                <c:pt idx="0">
                  <c:v>0.55000000000000004</c:v>
                </c:pt>
                <c:pt idx="1">
                  <c:v>0.45</c:v>
                </c:pt>
              </c:numCache>
            </c:numRef>
          </c:val>
          <c:extLst>
            <c:ext xmlns:c16="http://schemas.microsoft.com/office/drawing/2014/chart" uri="{C3380CC4-5D6E-409C-BE32-E72D297353CC}">
              <c16:uniqueId val="{00000004-EC8A-4E95-8FD5-B457809E233A}"/>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0BCB-4612-AB46-CF2E7B0249B0}"/>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0BCB-4612-AB46-CF2E7B0249B0}"/>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BCB-4612-AB46-CF2E7B0249B0}"/>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BCB-4612-AB46-CF2E7B0249B0}"/>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Sheet1!$D$134:$D$135</c:f>
              <c:numCache>
                <c:formatCode>0%</c:formatCode>
                <c:ptCount val="2"/>
                <c:pt idx="0">
                  <c:v>0.15</c:v>
                </c:pt>
                <c:pt idx="1">
                  <c:v>0.85</c:v>
                </c:pt>
              </c:numCache>
            </c:numRef>
          </c:val>
          <c:extLst>
            <c:ext xmlns:c16="http://schemas.microsoft.com/office/drawing/2014/chart" uri="{C3380CC4-5D6E-409C-BE32-E72D297353CC}">
              <c16:uniqueId val="{00000004-0BCB-4612-AB46-CF2E7B0249B0}"/>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265B-4BB1-AA19-AF55D99F7AA3}"/>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265B-4BB1-AA19-AF55D99F7AA3}"/>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265B-4BB1-AA19-AF55D99F7AA3}"/>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265B-4BB1-AA19-AF55D99F7AA3}"/>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Sheet1!$I$134:$I$135</c:f>
              <c:numCache>
                <c:formatCode>0%</c:formatCode>
                <c:ptCount val="2"/>
                <c:pt idx="0">
                  <c:v>0.14000000000000001</c:v>
                </c:pt>
                <c:pt idx="1">
                  <c:v>0.86</c:v>
                </c:pt>
              </c:numCache>
            </c:numRef>
          </c:val>
          <c:extLst>
            <c:ext xmlns:c16="http://schemas.microsoft.com/office/drawing/2014/chart" uri="{C3380CC4-5D6E-409C-BE32-E72D297353CC}">
              <c16:uniqueId val="{00000004-265B-4BB1-AA19-AF55D99F7AA3}"/>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81E3-41B1-99F3-66E57C1AE13E}"/>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81E3-41B1-99F3-66E57C1AE13E}"/>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1E3-41B1-99F3-66E57C1AE13E}"/>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1E3-41B1-99F3-66E57C1AE13E}"/>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Sheet1!$N$134:$N$135</c:f>
              <c:numCache>
                <c:formatCode>0%</c:formatCode>
                <c:ptCount val="2"/>
                <c:pt idx="0">
                  <c:v>0.12</c:v>
                </c:pt>
                <c:pt idx="1">
                  <c:v>0.88</c:v>
                </c:pt>
              </c:numCache>
            </c:numRef>
          </c:val>
          <c:extLst>
            <c:ext xmlns:c16="http://schemas.microsoft.com/office/drawing/2014/chart" uri="{C3380CC4-5D6E-409C-BE32-E72D297353CC}">
              <c16:uniqueId val="{00000004-81E3-41B1-99F3-66E57C1AE13E}"/>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0C0D-4049-9B1A-FD1BCA2AC721}"/>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0C0D-4049-9B1A-FD1BCA2AC721}"/>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0C0D-4049-9B1A-FD1BCA2AC721}"/>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C0D-4049-9B1A-FD1BCA2AC721}"/>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Sheet1!$D$146:$D$147</c:f>
              <c:numCache>
                <c:formatCode>0%</c:formatCode>
                <c:ptCount val="2"/>
                <c:pt idx="0">
                  <c:v>0.1</c:v>
                </c:pt>
                <c:pt idx="1">
                  <c:v>0.9</c:v>
                </c:pt>
              </c:numCache>
            </c:numRef>
          </c:val>
          <c:extLst>
            <c:ext xmlns:c16="http://schemas.microsoft.com/office/drawing/2014/chart" uri="{C3380CC4-5D6E-409C-BE32-E72D297353CC}">
              <c16:uniqueId val="{00000004-0C0D-4049-9B1A-FD1BCA2AC721}"/>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8311-4D6C-9A84-E4C611CC8108}"/>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8311-4D6C-9A84-E4C611CC8108}"/>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311-4D6C-9A84-E4C611CC8108}"/>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311-4D6C-9A84-E4C611CC8108}"/>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Sheet1!$I$146:$I$147</c:f>
              <c:numCache>
                <c:formatCode>0%</c:formatCode>
                <c:ptCount val="2"/>
                <c:pt idx="0">
                  <c:v>0.08</c:v>
                </c:pt>
                <c:pt idx="1">
                  <c:v>0.92</c:v>
                </c:pt>
              </c:numCache>
            </c:numRef>
          </c:val>
          <c:extLst>
            <c:ext xmlns:c16="http://schemas.microsoft.com/office/drawing/2014/chart" uri="{C3380CC4-5D6E-409C-BE32-E72D297353CC}">
              <c16:uniqueId val="{00000004-8311-4D6C-9A84-E4C611CC8108}"/>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3AC7-44F3-BAFF-B214DE58AD48}"/>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3AC7-44F3-BAFF-B214DE58AD48}"/>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AC7-44F3-BAFF-B214DE58AD48}"/>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AC7-44F3-BAFF-B214DE58AD48}"/>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Sheet1!$N$146:$N$147</c:f>
              <c:numCache>
                <c:formatCode>0%</c:formatCode>
                <c:ptCount val="2"/>
                <c:pt idx="0">
                  <c:v>7.0000000000000007E-2</c:v>
                </c:pt>
                <c:pt idx="1">
                  <c:v>0.93</c:v>
                </c:pt>
              </c:numCache>
            </c:numRef>
          </c:val>
          <c:extLst>
            <c:ext xmlns:c16="http://schemas.microsoft.com/office/drawing/2014/chart" uri="{C3380CC4-5D6E-409C-BE32-E72D297353CC}">
              <c16:uniqueId val="{00000004-3AC7-44F3-BAFF-B214DE58AD48}"/>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C2F8-4EFF-98EF-47CA0EAA169A}"/>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C2F8-4EFF-98EF-47CA0EAA169A}"/>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C2F8-4EFF-98EF-47CA0EAA169A}"/>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C2F8-4EFF-98EF-47CA0EAA169A}"/>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Sheet1!$H$19:$H$20</c:f>
              <c:numCache>
                <c:formatCode>0%</c:formatCode>
                <c:ptCount val="2"/>
                <c:pt idx="0">
                  <c:v>0.15</c:v>
                </c:pt>
                <c:pt idx="1">
                  <c:v>0.85</c:v>
                </c:pt>
              </c:numCache>
            </c:numRef>
          </c:val>
          <c:extLst>
            <c:ext xmlns:c16="http://schemas.microsoft.com/office/drawing/2014/chart" uri="{C3380CC4-5D6E-409C-BE32-E72D297353CC}">
              <c16:uniqueId val="{00000004-C2F8-4EFF-98EF-47CA0EAA169A}"/>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83E7-4FEE-AFE1-854ACB7FB21E}"/>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83E7-4FEE-AFE1-854ACB7FB21E}"/>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3E7-4FEE-AFE1-854ACB7FB21E}"/>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83E7-4FEE-AFE1-854ACB7FB21E}"/>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Sheet1!$M$2:$M$3</c:f>
              <c:numCache>
                <c:formatCode>0%</c:formatCode>
                <c:ptCount val="2"/>
                <c:pt idx="0">
                  <c:v>0.53</c:v>
                </c:pt>
                <c:pt idx="1">
                  <c:v>0.47</c:v>
                </c:pt>
              </c:numCache>
            </c:numRef>
          </c:val>
          <c:extLst>
            <c:ext xmlns:c16="http://schemas.microsoft.com/office/drawing/2014/chart" uri="{C3380CC4-5D6E-409C-BE32-E72D297353CC}">
              <c16:uniqueId val="{00000004-83E7-4FEE-AFE1-854ACB7FB21E}"/>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3469-4E7F-A74B-2B09DA9F9F2E}"/>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3469-4E7F-A74B-2B09DA9F9F2E}"/>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469-4E7F-A74B-2B09DA9F9F2E}"/>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3469-4E7F-A74B-2B09DA9F9F2E}"/>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Sheet1!$M$10:$M$11</c:f>
              <c:numCache>
                <c:formatCode>0%</c:formatCode>
                <c:ptCount val="2"/>
                <c:pt idx="0">
                  <c:v>0.75</c:v>
                </c:pt>
                <c:pt idx="1">
                  <c:v>0.25</c:v>
                </c:pt>
              </c:numCache>
            </c:numRef>
          </c:val>
          <c:extLst>
            <c:ext xmlns:c16="http://schemas.microsoft.com/office/drawing/2014/chart" uri="{C3380CC4-5D6E-409C-BE32-E72D297353CC}">
              <c16:uniqueId val="{00000004-3469-4E7F-A74B-2B09DA9F9F2E}"/>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spPr>
            <a:solidFill>
              <a:schemeClr val="accent4"/>
            </a:solidFill>
            <a:ln w="0"/>
            <a:effectLst>
              <a:softEdge rad="0"/>
            </a:effectLst>
            <a:scene3d>
              <a:camera prst="orthographicFront"/>
              <a:lightRig rig="threePt" dir="t"/>
            </a:scene3d>
            <a:sp3d/>
          </c:spPr>
          <c:dPt>
            <c:idx val="0"/>
            <c:bubble3D val="0"/>
            <c:spPr>
              <a:solidFill>
                <a:schemeClr val="accent4"/>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1-1A2F-47A7-B833-9AFDFD81F3B5}"/>
              </c:ext>
            </c:extLst>
          </c:dPt>
          <c:dPt>
            <c:idx val="1"/>
            <c:bubble3D val="0"/>
            <c:spPr>
              <a:solidFill>
                <a:srgbClr val="7030A0"/>
              </a:solidFill>
              <a:ln w="0">
                <a:solidFill>
                  <a:schemeClr val="lt1"/>
                </a:solidFill>
              </a:ln>
              <a:effectLst>
                <a:softEdge rad="0"/>
              </a:effectLst>
              <a:scene3d>
                <a:camera prst="orthographicFront"/>
                <a:lightRig rig="threePt" dir="t"/>
              </a:scene3d>
              <a:sp3d/>
            </c:spPr>
            <c:extLst>
              <c:ext xmlns:c16="http://schemas.microsoft.com/office/drawing/2014/chart" uri="{C3380CC4-5D6E-409C-BE32-E72D297353CC}">
                <c16:uniqueId val="{00000003-1A2F-47A7-B833-9AFDFD81F3B5}"/>
              </c:ext>
            </c:extLst>
          </c:dPt>
          <c:dLbls>
            <c:dLbl>
              <c:idx val="0"/>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A2F-47A7-B833-9AFDFD81F3B5}"/>
                </c:ext>
              </c:extLst>
            </c:dLbl>
            <c:dLbl>
              <c:idx val="1"/>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A2F-47A7-B833-9AFDFD81F3B5}"/>
                </c:ext>
              </c:extLst>
            </c:dLbl>
            <c:spPr>
              <a:solidFill>
                <a:srgbClr val="7030A0"/>
              </a:solid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val>
            <c:numRef>
              <c:f>Sheet1!$R$2:$R$3</c:f>
              <c:numCache>
                <c:formatCode>0%</c:formatCode>
                <c:ptCount val="2"/>
                <c:pt idx="0">
                  <c:v>0.35</c:v>
                </c:pt>
                <c:pt idx="1">
                  <c:v>0.65</c:v>
                </c:pt>
              </c:numCache>
            </c:numRef>
          </c:val>
          <c:extLst>
            <c:ext xmlns:c16="http://schemas.microsoft.com/office/drawing/2014/chart" uri="{C3380CC4-5D6E-409C-BE32-E72D297353CC}">
              <c16:uniqueId val="{00000004-1A2F-47A7-B833-9AFDFD81F3B5}"/>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showDLblsOverMax val="0"/>
    <c:extLst/>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9BE4FC61-B52D-4BEF-A730-8577E0588C36}" type="datetimeFigureOut">
              <a:rPr lang="en-CA" smtClean="0"/>
              <a:t>2026-07-17</a:t>
            </a:fld>
            <a:endParaRPr lang="en-CA" dirty="0"/>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2AE2196E-32C8-4178-B1A0-E2C879A94C83}" type="slidenum">
              <a:rPr lang="en-CA" smtClean="0"/>
              <a:t>‹#›</a:t>
            </a:fld>
            <a:endParaRPr lang="en-CA" dirty="0"/>
          </a:p>
        </p:txBody>
      </p:sp>
    </p:spTree>
    <p:extLst>
      <p:ext uri="{BB962C8B-B14F-4D97-AF65-F5344CB8AC3E}">
        <p14:creationId xmlns:p14="http://schemas.microsoft.com/office/powerpoint/2010/main" val="23765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700" marR="5080" algn="just">
              <a:spcBef>
                <a:spcPts val="260"/>
              </a:spcBef>
            </a:pPr>
            <a:r>
              <a:rPr lang="fr-FR" dirty="0">
                <a:latin typeface="Segoe UI" panose="020B0502040204020203" pitchFamily="34" charset="0"/>
                <a:cs typeface="Segoe UI" panose="020B0502040204020203" pitchFamily="34" charset="0"/>
              </a:rPr>
              <a:t>Création d’un comité de travail pour évaluer le processus des admissions</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Révision de notre demande d’admission en partenariat avec YSAC et TPF. Nouvelle demande créée.</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Formalisation sur une structure de préadmission </a:t>
            </a:r>
            <a:endParaRPr lang="fr-FR" b="1" dirty="0">
              <a:latin typeface="Segoe UI" panose="020B0502040204020203" pitchFamily="34" charset="0"/>
              <a:cs typeface="Segoe UI" panose="020B0502040204020203" pitchFamily="34" charset="0"/>
            </a:endParaRP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Évaluation hebdomadaire avec les jeunes sur la programmation </a:t>
            </a:r>
            <a:r>
              <a:rPr lang="fr-FR" b="1" dirty="0">
                <a:latin typeface="Segoe UI" panose="020B0502040204020203" pitchFamily="34" charset="0"/>
                <a:cs typeface="Segoe UI" panose="020B0502040204020203" pitchFamily="34" charset="0"/>
              </a:rPr>
              <a:t>(Nous devons réviser le sondage et le mettre à jour. L’intention de donner le sondage en mi-programme et à la fin dans le but d’amélioration de la qualité)</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Embauche d’une consultante pour supporter les ateliers de base pour les familles en assurant un composant culturel. Implémentation du projet NIN dans la programmation et des ateliers sur la violence et les relations saines. (selon les données probantes dans la dernière année fiscale qui démontre une augmentation importante pour les relations violentes)</a:t>
            </a:r>
          </a:p>
          <a:p>
            <a:pPr marL="12700" marR="5080" algn="just">
              <a:spcBef>
                <a:spcPts val="260"/>
              </a:spcBef>
            </a:pPr>
            <a:endParaRPr lang="fr-FR" dirty="0">
              <a:latin typeface="Segoe UI" panose="020B0502040204020203" pitchFamily="34" charset="0"/>
              <a:cs typeface="Segoe UI" panose="020B0502040204020203" pitchFamily="34" charset="0"/>
            </a:endParaRPr>
          </a:p>
          <a:p>
            <a:pPr marL="12700" marR="5080" algn="just">
              <a:spcBef>
                <a:spcPts val="260"/>
              </a:spcBef>
            </a:pPr>
            <a:r>
              <a:rPr lang="fr-FR" dirty="0">
                <a:latin typeface="Segoe UI" panose="020B0502040204020203" pitchFamily="34" charset="0"/>
                <a:cs typeface="Segoe UI" panose="020B0502040204020203" pitchFamily="34" charset="0"/>
              </a:rPr>
              <a:t>Livrables jusqu’à date: avril 2025</a:t>
            </a:r>
          </a:p>
          <a:p>
            <a:pPr marL="12700" marR="5080" algn="just">
              <a:spcBef>
                <a:spcPts val="260"/>
              </a:spcBef>
            </a:pPr>
            <a:r>
              <a:rPr lang="fr-FR" dirty="0">
                <a:latin typeface="Segoe UI" panose="020B0502040204020203" pitchFamily="34" charset="0"/>
                <a:cs typeface="Segoe UI" panose="020B0502040204020203" pitchFamily="34" charset="0"/>
              </a:rPr>
              <a:t>Analyse des impacts du trauma sur les sphères de la Roue Médicinale du NIN : Liens avec les déclencheurs émotionnels et le cycle de la dépendance</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Création d’un comité de sélection des admissions</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Plusieurs outils créés du programme NIN pour supporter le mentorat et les familles</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Révision du programme en mars 2025 - changements proposés par l’équipe sur les ateliers et l’horaire de la programmation</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Retour de la conseillère clinique de TPF</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Plusieurs problématiques en lien avec les admissions internes (suivis, dossiers à jour, continuum de soins)</a:t>
            </a:r>
          </a:p>
          <a:p>
            <a:pPr marL="184150" marR="5080" indent="-171450" algn="just">
              <a:spcBef>
                <a:spcPts val="260"/>
              </a:spcBef>
              <a:buFont typeface="Arial" panose="020B0604020202020204" pitchFamily="34" charset="0"/>
              <a:buChar char="•"/>
            </a:pPr>
            <a:endParaRPr lang="fr-FR" dirty="0">
              <a:latin typeface="Segoe UI" panose="020B0502040204020203" pitchFamily="34" charset="0"/>
              <a:cs typeface="Segoe UI" panose="020B0502040204020203" pitchFamily="34" charset="0"/>
            </a:endParaRP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14 juillet 2026</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Microsoft Forms pour les formulaires pour les différents programmes de service; virtuel, résidentiel, externe</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Pré-traitement universel pour les clients</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Formulaire pour demande de service</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Les ateliers sont encore en revue</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Philosophie de programme révisée – programme adapté pour 8 semaines, axé sur une approche sur les forces et les besoins</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50 % du programme est fait en territoire</a:t>
            </a:r>
          </a:p>
          <a:p>
            <a:pPr marL="184150" marR="5080" indent="-171450" algn="just">
              <a:spcBef>
                <a:spcPts val="260"/>
              </a:spcBef>
              <a:buFont typeface="Arial" panose="020B0604020202020204" pitchFamily="34" charset="0"/>
              <a:buChar char="•"/>
            </a:pPr>
            <a:r>
              <a:rPr lang="fr-FR" dirty="0">
                <a:latin typeface="Segoe UI" panose="020B0502040204020203" pitchFamily="34" charset="0"/>
                <a:cs typeface="Segoe UI" panose="020B0502040204020203" pitchFamily="34" charset="0"/>
              </a:rPr>
              <a:t>Sondage de satisfaction révisé pour mieux évaluer le programme et les éléments ajoutés qui sortent des résultats de sondage</a:t>
            </a:r>
          </a:p>
          <a:p>
            <a:endParaRPr lang="en-CA" dirty="0"/>
          </a:p>
        </p:txBody>
      </p:sp>
      <p:sp>
        <p:nvSpPr>
          <p:cNvPr id="4" name="Slide Number Placeholder 3"/>
          <p:cNvSpPr>
            <a:spLocks noGrp="1"/>
          </p:cNvSpPr>
          <p:nvPr>
            <p:ph type="sldNum" sz="quarter" idx="5"/>
          </p:nvPr>
        </p:nvSpPr>
        <p:spPr/>
        <p:txBody>
          <a:bodyPr/>
          <a:lstStyle/>
          <a:p>
            <a:fld id="{2AE2196E-32C8-4178-B1A0-E2C879A94C83}" type="slidenum">
              <a:rPr lang="en-CA" smtClean="0"/>
              <a:t>2</a:t>
            </a:fld>
            <a:endParaRPr lang="en-CA" dirty="0"/>
          </a:p>
        </p:txBody>
      </p:sp>
    </p:spTree>
    <p:extLst>
      <p:ext uri="{BB962C8B-B14F-4D97-AF65-F5344CB8AC3E}">
        <p14:creationId xmlns:p14="http://schemas.microsoft.com/office/powerpoint/2010/main" val="997836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Comité de travail construit</a:t>
            </a:r>
          </a:p>
          <a:p>
            <a:r>
              <a:rPr lang="fr-CA" noProof="0" dirty="0"/>
              <a:t>Discussion préliminaire avec PLC</a:t>
            </a:r>
          </a:p>
          <a:p>
            <a:r>
              <a:rPr lang="fr-CA" noProof="0" dirty="0"/>
              <a:t>Inventaire de technologies complété gratuitement avec PLC</a:t>
            </a:r>
          </a:p>
          <a:p>
            <a:r>
              <a:rPr lang="fr-CA" noProof="0" dirty="0"/>
              <a:t>Discussion avec MNP à la suite des recommandations du membre du CA</a:t>
            </a:r>
          </a:p>
          <a:p>
            <a:r>
              <a:rPr lang="fr-CA" noProof="0" dirty="0"/>
              <a:t>En attente pour une soumission pour faire une évaluation approfondie de la situation et les solutions</a:t>
            </a:r>
          </a:p>
          <a:p>
            <a:r>
              <a:rPr lang="fr-CA" noProof="0" dirty="0"/>
              <a:t>Description de tâche à réviser et échelle salariale pour le poste en communication à la suite de l’évaluation</a:t>
            </a:r>
          </a:p>
          <a:p>
            <a:r>
              <a:rPr lang="fr-CA" noProof="0" dirty="0"/>
              <a:t>1.6  175 000 $ réservés dans le budget 2024-2025 pour supporter le plan. Nous avons un amendement à signer pour prolonger le temps de notre entente courante pour utiliser les fonds non-dépensés. Nouvel accord de contribution au début de 2025 pour un autre 5 ans. En attente d’approbation pour une projection financière sur 5 ans pour les sommes en surplus dans une tentative de garder les surplus sans pénalité. </a:t>
            </a:r>
          </a:p>
          <a:p>
            <a:endParaRPr lang="fr-CA" noProof="0" dirty="0"/>
          </a:p>
          <a:p>
            <a:r>
              <a:rPr lang="fr-CA" noProof="0" dirty="0"/>
              <a:t>Avril 2025</a:t>
            </a:r>
          </a:p>
          <a:p>
            <a:r>
              <a:rPr lang="fr-CA" noProof="0" dirty="0"/>
              <a:t>1.6 Évaluation terminée par MNP</a:t>
            </a:r>
          </a:p>
          <a:p>
            <a:r>
              <a:rPr lang="fr-CA" noProof="0" dirty="0"/>
              <a:t>Révision en cours pour les descriptions de postes et l’échelle salariale</a:t>
            </a:r>
          </a:p>
          <a:p>
            <a:r>
              <a:rPr lang="fr-CA" noProof="0" dirty="0"/>
              <a:t>Les sommes non-dépensées – nous sommes en attente d’une rencontre avec une analyste financière de SAC pour mieux comprendre les sommes à risque</a:t>
            </a:r>
          </a:p>
          <a:p>
            <a:r>
              <a:rPr lang="fr-CA" noProof="0" dirty="0"/>
              <a:t>Accord de contribution signé 2025-2030</a:t>
            </a:r>
          </a:p>
          <a:p>
            <a:endParaRPr lang="fr-CA" noProof="0" dirty="0"/>
          </a:p>
          <a:p>
            <a:r>
              <a:rPr lang="fr-CA" noProof="0" dirty="0"/>
              <a:t>Juillet 2026</a:t>
            </a:r>
          </a:p>
          <a:p>
            <a:r>
              <a:rPr lang="fr-CA" noProof="0" dirty="0"/>
              <a:t>PLC </a:t>
            </a:r>
          </a:p>
          <a:p>
            <a:r>
              <a:rPr lang="fr-CA" noProof="0" dirty="0"/>
              <a:t>Nouveau serveur, ordinateurs, caméras, internet, TEAMS 365</a:t>
            </a:r>
          </a:p>
          <a:p>
            <a:r>
              <a:rPr lang="fr-CA" noProof="0" dirty="0"/>
              <a:t>Nouvelles politiques</a:t>
            </a:r>
          </a:p>
          <a:p>
            <a:r>
              <a:rPr lang="fr-CA" noProof="0" dirty="0"/>
              <a:t>Formation sur la confidentialité et la loi</a:t>
            </a:r>
          </a:p>
        </p:txBody>
      </p:sp>
      <p:sp>
        <p:nvSpPr>
          <p:cNvPr id="4" name="Slide Number Placeholder 3"/>
          <p:cNvSpPr>
            <a:spLocks noGrp="1"/>
          </p:cNvSpPr>
          <p:nvPr>
            <p:ph type="sldNum" sz="quarter" idx="5"/>
          </p:nvPr>
        </p:nvSpPr>
        <p:spPr/>
        <p:txBody>
          <a:bodyPr/>
          <a:lstStyle/>
          <a:p>
            <a:fld id="{2AE2196E-32C8-4178-B1A0-E2C879A94C83}" type="slidenum">
              <a:rPr lang="en-CA" smtClean="0"/>
              <a:t>11</a:t>
            </a:fld>
            <a:endParaRPr lang="en-CA" dirty="0"/>
          </a:p>
        </p:txBody>
      </p:sp>
    </p:spTree>
    <p:extLst>
      <p:ext uri="{BB962C8B-B14F-4D97-AF65-F5344CB8AC3E}">
        <p14:creationId xmlns:p14="http://schemas.microsoft.com/office/powerpoint/2010/main" val="2401966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72962-746A-008C-0F24-75DAF70F9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CD3160-6173-A29D-26FC-B174D14AAE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F1B1A2-F88C-6A71-5A56-59158F776C49}"/>
              </a:ext>
            </a:extLst>
          </p:cNvPr>
          <p:cNvSpPr>
            <a:spLocks noGrp="1"/>
          </p:cNvSpPr>
          <p:nvPr>
            <p:ph type="body" idx="1"/>
          </p:nvPr>
        </p:nvSpPr>
        <p:spPr/>
        <p:txBody>
          <a:bodyPr/>
          <a:lstStyle/>
          <a:p>
            <a:r>
              <a:rPr lang="fr-CA" noProof="0" dirty="0"/>
              <a:t>1.1  À chaque réunion de trimestre les plans d’action sont présentés avec des mises à jour. Plan stratégique communiqué à nos partenaires (SAC)</a:t>
            </a:r>
          </a:p>
          <a:p>
            <a:r>
              <a:rPr lang="fr-CA" noProof="0" dirty="0"/>
              <a:t>1.2  Durant cette rencontre prochainement, nous allons discuter des comités permanents et dédier les dimanches (demi-journée) à ce travail. </a:t>
            </a:r>
          </a:p>
          <a:p>
            <a:r>
              <a:rPr lang="fr-CA" noProof="0" dirty="0"/>
              <a:t>       Notre coordinateur en agrément est en révision des politiques présentement et va travailler étroitement avec le comité permanent.</a:t>
            </a:r>
          </a:p>
          <a:p>
            <a:r>
              <a:rPr lang="fr-CA" noProof="0" dirty="0"/>
              <a:t>1.3  Évaluation effectuée avec le CA, révision des Règlements généraux faite et acceptée par le CA</a:t>
            </a:r>
          </a:p>
          <a:p>
            <a:r>
              <a:rPr lang="fr-CA" noProof="0" dirty="0"/>
              <a:t>       Défis de 25 membres en adhésion (membership) pour le prochain AGA en Juillet 2025</a:t>
            </a:r>
          </a:p>
          <a:p>
            <a:r>
              <a:rPr lang="fr-CA" noProof="0" dirty="0"/>
              <a:t>1.4   Comités permanents créés en Juillet 2024. Travail continu à cette rencontre en octobre 2024. </a:t>
            </a:r>
          </a:p>
          <a:p>
            <a:r>
              <a:rPr lang="fr-CA" noProof="0" dirty="0"/>
              <a:t>        Sujets pour la rencontre : les termes de référence, les objectifs des comités, le plan de travail, le plan de développement.</a:t>
            </a:r>
          </a:p>
          <a:p>
            <a:endParaRPr lang="fr-CA" noProof="0" dirty="0"/>
          </a:p>
          <a:p>
            <a:r>
              <a:rPr lang="fr-CA" noProof="0" dirty="0"/>
              <a:t>Avril 2025</a:t>
            </a:r>
          </a:p>
          <a:p>
            <a:r>
              <a:rPr lang="fr-CA" noProof="0" dirty="0"/>
              <a:t>1.1. Le plan stratégique fait partie de l’ordre de jour chaque trimestre</a:t>
            </a:r>
          </a:p>
          <a:p>
            <a:r>
              <a:rPr lang="fr-CA" noProof="0" dirty="0"/>
              <a:t>1.2 Un grand travail mis sur les politiques mais il manque une mobilisation dans le comité de gouvernance</a:t>
            </a:r>
          </a:p>
          <a:p>
            <a:r>
              <a:rPr lang="fr-CA" noProof="0" dirty="0"/>
              <a:t>1.3 Les comités sont créés, nous dédions les dimanches pour le travail en comité, il manque un processus structuré pour avancer dans les travaux des comités.</a:t>
            </a:r>
          </a:p>
          <a:p>
            <a:r>
              <a:rPr lang="fr-CA" noProof="0" dirty="0"/>
              <a:t>1.4 Aucun suivi fait pour les sièges cooptés et l’adhésion (</a:t>
            </a:r>
            <a:r>
              <a:rPr lang="fr-CA" noProof="0" dirty="0" err="1"/>
              <a:t>membership</a:t>
            </a:r>
            <a:r>
              <a:rPr lang="fr-CA" noProof="0" dirty="0"/>
              <a:t>)</a:t>
            </a:r>
          </a:p>
          <a:p>
            <a:endParaRPr lang="fr-CA" noProof="0" dirty="0"/>
          </a:p>
          <a:p>
            <a:r>
              <a:rPr lang="fr-CA" noProof="0" dirty="0"/>
              <a:t>Juillet 2026</a:t>
            </a:r>
          </a:p>
          <a:p>
            <a:endParaRPr lang="fr-CA" noProof="0" dirty="0"/>
          </a:p>
          <a:p>
            <a:r>
              <a:rPr lang="fr-CA" noProof="0" dirty="0"/>
              <a:t>Après de notre visite d’agréement nous avons du crée des indicateurs de succès que sera relié au CA. Une sorte de tableau de bord avec des objectifs mesurable </a:t>
            </a:r>
          </a:p>
          <a:p>
            <a:r>
              <a:rPr lang="fr-CA" noProof="0" dirty="0"/>
              <a:t>Beaucoup de travail fait en lien avec les politiques de gouvernance</a:t>
            </a:r>
          </a:p>
          <a:p>
            <a:r>
              <a:rPr lang="fr-CA" noProof="0" dirty="0"/>
              <a:t>Plan d'amélioration fait et adopté par le CA </a:t>
            </a:r>
          </a:p>
          <a:p>
            <a:r>
              <a:rPr lang="fr-CA" noProof="0" dirty="0"/>
              <a:t>Évaluation des rencontres avec une code de QR</a:t>
            </a:r>
          </a:p>
          <a:p>
            <a:r>
              <a:rPr lang="fr-CA" noProof="0" dirty="0"/>
              <a:t>Évaluation nationale sur la gouvernance annuelle distribué le 12 juillet</a:t>
            </a:r>
          </a:p>
          <a:p>
            <a:r>
              <a:rPr lang="fr-CA" noProof="0" dirty="0"/>
              <a:t>Comités permanents crée mais peu en fonction avec le manque de stabilité au scène de la gouvernance</a:t>
            </a:r>
            <a:endParaRPr lang="en-CA" dirty="0"/>
          </a:p>
        </p:txBody>
      </p:sp>
      <p:sp>
        <p:nvSpPr>
          <p:cNvPr id="4" name="Slide Number Placeholder 3">
            <a:extLst>
              <a:ext uri="{FF2B5EF4-FFF2-40B4-BE49-F238E27FC236}">
                <a16:creationId xmlns:a16="http://schemas.microsoft.com/office/drawing/2014/main" id="{D7A19A07-C08E-DD05-DDF5-9CAEA1449AE7}"/>
              </a:ext>
            </a:extLst>
          </p:cNvPr>
          <p:cNvSpPr>
            <a:spLocks noGrp="1"/>
          </p:cNvSpPr>
          <p:nvPr>
            <p:ph type="sldNum" sz="quarter" idx="5"/>
          </p:nvPr>
        </p:nvSpPr>
        <p:spPr/>
        <p:txBody>
          <a:bodyPr/>
          <a:lstStyle/>
          <a:p>
            <a:fld id="{2AE2196E-32C8-4178-B1A0-E2C879A94C83}" type="slidenum">
              <a:rPr lang="en-CA" smtClean="0"/>
              <a:t>12</a:t>
            </a:fld>
            <a:endParaRPr lang="en-CA" dirty="0"/>
          </a:p>
        </p:txBody>
      </p:sp>
    </p:spTree>
    <p:extLst>
      <p:ext uri="{BB962C8B-B14F-4D97-AF65-F5344CB8AC3E}">
        <p14:creationId xmlns:p14="http://schemas.microsoft.com/office/powerpoint/2010/main" val="1238124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1.1  À chaque réunion de trimestre les plans d’action sont présentés avec des mises à jour. Plan stratégique communiqué à nos partenaires (SAC)</a:t>
            </a:r>
          </a:p>
          <a:p>
            <a:r>
              <a:rPr lang="fr-CA" noProof="0" dirty="0"/>
              <a:t>1.2  Durant cette rencontre prochainement, nous allons discuter des comités permanents et dédier les dimanches (demi-journée) à ce travail. </a:t>
            </a:r>
          </a:p>
          <a:p>
            <a:r>
              <a:rPr lang="fr-CA" noProof="0" dirty="0"/>
              <a:t>       Notre coordinateur en agrément est en révision des politiques présentement et va travailler étroitement avec le comité permanent.</a:t>
            </a:r>
          </a:p>
          <a:p>
            <a:r>
              <a:rPr lang="fr-CA" noProof="0" dirty="0"/>
              <a:t>1.3  Évaluation effectuée avec le CA, révision des Règlements généraux faite et acceptée par le CA</a:t>
            </a:r>
          </a:p>
          <a:p>
            <a:r>
              <a:rPr lang="fr-CA" noProof="0" dirty="0"/>
              <a:t>       Défis de 25 membres en adhésion (membership) pour le prochain AGA en Juillet 2025</a:t>
            </a:r>
          </a:p>
          <a:p>
            <a:r>
              <a:rPr lang="fr-CA" noProof="0" dirty="0"/>
              <a:t>1.4   Comités permanents créés en Juillet 2024. Travail continu à cette rencontre en octobre 2024. </a:t>
            </a:r>
          </a:p>
          <a:p>
            <a:r>
              <a:rPr lang="fr-CA" noProof="0" dirty="0"/>
              <a:t>        Sujets pour la rencontre : les termes de référence, les objectifs des comités, le plan de travail, le plan de développement.</a:t>
            </a:r>
          </a:p>
          <a:p>
            <a:endParaRPr lang="fr-CA" noProof="0" dirty="0"/>
          </a:p>
          <a:p>
            <a:r>
              <a:rPr lang="fr-CA" noProof="0" dirty="0"/>
              <a:t>Avril 2025</a:t>
            </a:r>
          </a:p>
          <a:p>
            <a:r>
              <a:rPr lang="fr-CA" noProof="0" dirty="0"/>
              <a:t>1.1. Le plan stratégique fait partie de l’ordre de jour chaque trimestre</a:t>
            </a:r>
          </a:p>
          <a:p>
            <a:r>
              <a:rPr lang="fr-CA" noProof="0" dirty="0"/>
              <a:t>1.2 Un grand travail mis sur les politiques mais il manque une mobilisation dans le comité de gouvernance</a:t>
            </a:r>
          </a:p>
          <a:p>
            <a:r>
              <a:rPr lang="fr-CA" noProof="0" dirty="0"/>
              <a:t>1.3 Les comités sont créés, nous dédions les dimanches pour le travail en comité, il manque un processus structuré pour avancer dans les travaux des comités.</a:t>
            </a:r>
          </a:p>
          <a:p>
            <a:r>
              <a:rPr lang="fr-CA" noProof="0" dirty="0"/>
              <a:t>1.4 Aucun suivi fait pour les sièges cooptés et l’adhésion (</a:t>
            </a:r>
            <a:r>
              <a:rPr lang="fr-CA" noProof="0" dirty="0" err="1"/>
              <a:t>membership</a:t>
            </a:r>
            <a:r>
              <a:rPr lang="fr-CA" noProof="0" dirty="0"/>
              <a:t>)</a:t>
            </a:r>
          </a:p>
          <a:p>
            <a:endParaRPr lang="fr-CA" noProof="0" dirty="0"/>
          </a:p>
          <a:p>
            <a:r>
              <a:rPr lang="fr-CA" noProof="0" dirty="0"/>
              <a:t>Juillet 2026</a:t>
            </a:r>
          </a:p>
          <a:p>
            <a:endParaRPr lang="fr-CA" noProof="0" dirty="0"/>
          </a:p>
          <a:p>
            <a:r>
              <a:rPr lang="fr-CA" noProof="0" dirty="0"/>
              <a:t>Après de notre visite d’agréement, nous avons du créer des indicateurs de succès que sera relié au CA. Une sorte de tableau de bord avec des objectifs mesurables </a:t>
            </a:r>
          </a:p>
          <a:p>
            <a:r>
              <a:rPr lang="fr-CA" noProof="0" dirty="0"/>
              <a:t>Beaucoup de travail fait en lien avec les politiques de gouvernance</a:t>
            </a:r>
          </a:p>
          <a:p>
            <a:r>
              <a:rPr lang="fr-CA" noProof="0" dirty="0"/>
              <a:t>Plan d'amélioration fait et adopté par le CA </a:t>
            </a:r>
          </a:p>
          <a:p>
            <a:r>
              <a:rPr lang="fr-CA" noProof="0" dirty="0"/>
              <a:t>Évaluation des rencontres avec une code de QR</a:t>
            </a:r>
          </a:p>
          <a:p>
            <a:r>
              <a:rPr lang="fr-CA" noProof="0" dirty="0"/>
              <a:t>Évaluation nationale sur la gouvernance annuelle distribuée le 12 juillet</a:t>
            </a:r>
          </a:p>
          <a:p>
            <a:r>
              <a:rPr lang="fr-CA" noProof="0" dirty="0"/>
              <a:t>Comités permanents créés, mais plus ou moins fonctionnels dû au manque de stabilité au sein de la gouvernance</a:t>
            </a:r>
            <a:endParaRPr lang="en-CA" dirty="0"/>
          </a:p>
        </p:txBody>
      </p:sp>
      <p:sp>
        <p:nvSpPr>
          <p:cNvPr id="4" name="Slide Number Placeholder 3"/>
          <p:cNvSpPr>
            <a:spLocks noGrp="1"/>
          </p:cNvSpPr>
          <p:nvPr>
            <p:ph type="sldNum" sz="quarter" idx="5"/>
          </p:nvPr>
        </p:nvSpPr>
        <p:spPr/>
        <p:txBody>
          <a:bodyPr/>
          <a:lstStyle/>
          <a:p>
            <a:fld id="{2AE2196E-32C8-4178-B1A0-E2C879A94C83}" type="slidenum">
              <a:rPr lang="en-CA" smtClean="0"/>
              <a:t>13</a:t>
            </a:fld>
            <a:endParaRPr lang="en-CA" dirty="0"/>
          </a:p>
        </p:txBody>
      </p:sp>
    </p:spTree>
    <p:extLst>
      <p:ext uri="{BB962C8B-B14F-4D97-AF65-F5344CB8AC3E}">
        <p14:creationId xmlns:p14="http://schemas.microsoft.com/office/powerpoint/2010/main" val="724685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noProof="0" dirty="0"/>
              <a:t>Moyenne de l’ensemble des résultats stratégiques et de gouvernance</a:t>
            </a:r>
          </a:p>
        </p:txBody>
      </p:sp>
      <p:sp>
        <p:nvSpPr>
          <p:cNvPr id="4" name="Espace réservé du numéro de diapositive 3"/>
          <p:cNvSpPr>
            <a:spLocks noGrp="1"/>
          </p:cNvSpPr>
          <p:nvPr>
            <p:ph type="sldNum" sz="quarter" idx="5"/>
          </p:nvPr>
        </p:nvSpPr>
        <p:spPr/>
        <p:txBody>
          <a:bodyPr/>
          <a:lstStyle/>
          <a:p>
            <a:fld id="{2AE2196E-32C8-4178-B1A0-E2C879A94C83}" type="slidenum">
              <a:rPr lang="en-CA" smtClean="0"/>
              <a:t>14</a:t>
            </a:fld>
            <a:endParaRPr lang="en-CA" dirty="0"/>
          </a:p>
        </p:txBody>
      </p:sp>
    </p:spTree>
    <p:extLst>
      <p:ext uri="{BB962C8B-B14F-4D97-AF65-F5344CB8AC3E}">
        <p14:creationId xmlns:p14="http://schemas.microsoft.com/office/powerpoint/2010/main" val="850467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3515" marR="5080" indent="-171450">
              <a:spcBef>
                <a:spcPts val="245"/>
              </a:spcBef>
              <a:buFont typeface="Arial" panose="020B0604020202020204" pitchFamily="34" charset="0"/>
              <a:buChar char="•"/>
            </a:pPr>
            <a:r>
              <a:rPr lang="fr-FR" sz="1200" dirty="0">
                <a:solidFill>
                  <a:srgbClr val="000000"/>
                </a:solidFill>
                <a:latin typeface="Segoe UI" panose="020B0502040204020203" pitchFamily="34" charset="0"/>
                <a:cs typeface="Segoe UI" panose="020B0502040204020203" pitchFamily="34" charset="0"/>
              </a:rPr>
              <a:t>Mener des groupes de discussion avec les jeunes et les parents lors de la sortie pour recueillir des informations sur les défis en matière de santé mentale, y compris l'automutilation. (Octobre 2024)</a:t>
            </a:r>
          </a:p>
          <a:p>
            <a:pPr marL="183515" marR="5080" indent="-171450">
              <a:spcBef>
                <a:spcPts val="245"/>
              </a:spcBef>
              <a:buFont typeface="Arial" panose="020B0604020202020204" pitchFamily="34" charset="0"/>
              <a:buChar char="•"/>
            </a:pPr>
            <a:r>
              <a:rPr lang="fr-FR" sz="1200" b="0" i="0" u="none" strike="noStrike" dirty="0">
                <a:solidFill>
                  <a:srgbClr val="000000"/>
                </a:solidFill>
                <a:effectLst/>
                <a:latin typeface="Segoe UI" panose="020B0502040204020203" pitchFamily="34" charset="0"/>
                <a:cs typeface="Segoe UI" panose="020B0502040204020203" pitchFamily="34" charset="0"/>
              </a:rPr>
              <a:t>Collaboration dans un projet pilote national avec YSAC pour développer un curriculum autour de la promotion de la vie et des outils d'intervention culturellement pertinents, en tenant compte du contexte historique de la colonisation.</a:t>
            </a:r>
            <a:endParaRPr lang="fr-FR" sz="1400" dirty="0">
              <a:solidFill>
                <a:srgbClr val="000000"/>
              </a:solidFill>
              <a:latin typeface="Segoe UI" panose="020B0502040204020203" pitchFamily="34" charset="0"/>
              <a:cs typeface="Segoe UI" panose="020B0502040204020203" pitchFamily="34" charset="0"/>
            </a:endParaRPr>
          </a:p>
          <a:p>
            <a:pPr marL="183515" marR="5080" indent="-171450">
              <a:spcBef>
                <a:spcPts val="245"/>
              </a:spcBef>
              <a:buFont typeface="Arial" panose="020B0604020202020204" pitchFamily="34" charset="0"/>
              <a:buChar char="•"/>
            </a:pPr>
            <a:r>
              <a:rPr lang="fr-FR" sz="1200" b="0" i="0" u="none" strike="noStrike" dirty="0">
                <a:solidFill>
                  <a:srgbClr val="000000"/>
                </a:solidFill>
                <a:effectLst/>
                <a:latin typeface="Segoe UI" panose="020B0502040204020203" pitchFamily="34" charset="0"/>
                <a:cs typeface="Segoe UI" panose="020B0502040204020203" pitchFamily="34" charset="0"/>
              </a:rPr>
              <a:t>Walgwan a investi dans la formation de deux facilitateurs pour dispenser la formation dans notre région et garantir la formation du personnel </a:t>
            </a:r>
            <a:r>
              <a:rPr lang="fr-FR" sz="1200" dirty="0">
                <a:solidFill>
                  <a:srgbClr val="000000"/>
                </a:solidFill>
                <a:latin typeface="Segoe UI" panose="020B0502040204020203" pitchFamily="34" charset="0"/>
                <a:cs typeface="Segoe UI" panose="020B0502040204020203" pitchFamily="34" charset="0"/>
              </a:rPr>
              <a:t>à l’</a:t>
            </a:r>
            <a:r>
              <a:rPr lang="fr-FR" sz="1200" b="0" i="0" u="none" strike="noStrike" dirty="0">
                <a:solidFill>
                  <a:srgbClr val="000000"/>
                </a:solidFill>
                <a:effectLst/>
                <a:latin typeface="Segoe UI" panose="020B0502040204020203" pitchFamily="34" charset="0"/>
                <a:cs typeface="Segoe UI" panose="020B0502040204020203" pitchFamily="34" charset="0"/>
              </a:rPr>
              <a:t>interne autour de la promotion de la vie et les interventions. (La vie est sacrée)</a:t>
            </a:r>
            <a:endParaRPr lang="fr-FR" sz="1400" dirty="0">
              <a:solidFill>
                <a:srgbClr val="000000"/>
              </a:solidFill>
              <a:latin typeface="Segoe UI" panose="020B0502040204020203" pitchFamily="34" charset="0"/>
              <a:cs typeface="Segoe UI" panose="020B0502040204020203" pitchFamily="34" charset="0"/>
            </a:endParaRPr>
          </a:p>
          <a:p>
            <a:pPr marL="183515" marR="5080" indent="-171450">
              <a:spcBef>
                <a:spcPts val="245"/>
              </a:spcBef>
              <a:buFont typeface="Arial" panose="020B0604020202020204" pitchFamily="34" charset="0"/>
              <a:buChar char="•"/>
            </a:pPr>
            <a:r>
              <a:rPr lang="fr-FR" sz="1200" b="0" i="0" u="none" strike="noStrike" dirty="0">
                <a:solidFill>
                  <a:srgbClr val="000000"/>
                </a:solidFill>
                <a:effectLst/>
                <a:latin typeface="Segoe UI" panose="020B0502040204020203" pitchFamily="34" charset="0"/>
                <a:cs typeface="Segoe UI" panose="020B0502040204020203" pitchFamily="34" charset="0"/>
              </a:rPr>
              <a:t>Outil national créé pour recueillir une base de données en lien avec le suicide et l’automutilation </a:t>
            </a:r>
          </a:p>
          <a:p>
            <a:pPr marL="183515" marR="5080" indent="-171450">
              <a:spcBef>
                <a:spcPts val="245"/>
              </a:spcBef>
              <a:buFont typeface="Arial" panose="020B0604020202020204" pitchFamily="34" charset="0"/>
              <a:buChar char="•"/>
            </a:pPr>
            <a:r>
              <a:rPr lang="fr-FR" sz="1200" b="0" i="0" u="none" strike="noStrike" dirty="0">
                <a:solidFill>
                  <a:srgbClr val="000000"/>
                </a:solidFill>
                <a:effectLst/>
                <a:latin typeface="Segoe UI" panose="020B0502040204020203" pitchFamily="34" charset="0"/>
                <a:cs typeface="Segoe UI" panose="020B0502040204020203" pitchFamily="34" charset="0"/>
              </a:rPr>
              <a:t>Formation NIN qui accentue les impacts de la colonisation et en développement d’implémentation dans le programme </a:t>
            </a:r>
          </a:p>
          <a:p>
            <a:pPr marL="183515" marR="5080" indent="-171450">
              <a:spcBef>
                <a:spcPts val="245"/>
              </a:spcBef>
              <a:buFont typeface="Arial" panose="020B0604020202020204" pitchFamily="34" charset="0"/>
              <a:buChar char="•"/>
            </a:pPr>
            <a:r>
              <a:rPr lang="fr-FR" sz="1200" b="0" i="0" u="none" strike="noStrike" dirty="0">
                <a:solidFill>
                  <a:srgbClr val="000000"/>
                </a:solidFill>
                <a:effectLst/>
                <a:latin typeface="Segoe UI" panose="020B0502040204020203" pitchFamily="34" charset="0"/>
                <a:cs typeface="Segoe UI" panose="020B0502040204020203" pitchFamily="34" charset="0"/>
              </a:rPr>
              <a:t>Tags dans le logiciel de collection des données qui identifier les diagnostiques DSM</a:t>
            </a:r>
          </a:p>
          <a:p>
            <a:endParaRPr lang="en-CA" dirty="0"/>
          </a:p>
          <a:p>
            <a:r>
              <a:rPr lang="fr-CA" noProof="0" dirty="0"/>
              <a:t>Avril 2025</a:t>
            </a:r>
          </a:p>
          <a:p>
            <a:pPr marL="171450" indent="-171450">
              <a:buFont typeface="Arial" panose="020B0604020202020204" pitchFamily="34" charset="0"/>
              <a:buChar char="•"/>
            </a:pPr>
            <a:r>
              <a:rPr lang="fr-CA" noProof="0" dirty="0"/>
              <a:t>Nous avons deux formateurs dans la promotion de la vie, une troisième en processus</a:t>
            </a:r>
          </a:p>
          <a:p>
            <a:pPr marL="171450" indent="-171450">
              <a:buFont typeface="Arial" panose="020B0604020202020204" pitchFamily="34" charset="0"/>
              <a:buChar char="•"/>
            </a:pPr>
            <a:r>
              <a:rPr lang="fr-CA" noProof="0" dirty="0"/>
              <a:t>Ouverture de la pédopsychiatre d’assister le CWC dans les discussions de cas</a:t>
            </a:r>
          </a:p>
          <a:p>
            <a:pPr marL="171450" indent="-171450">
              <a:buFont typeface="Arial" panose="020B0604020202020204" pitchFamily="34" charset="0"/>
              <a:buChar char="•"/>
            </a:pPr>
            <a:r>
              <a:rPr lang="fr-CA" noProof="0" dirty="0"/>
              <a:t>Discussion à savoir si nous pouvons aller avec des consultations en virtuel pour la psychologie (anglophones)</a:t>
            </a:r>
          </a:p>
          <a:p>
            <a:pPr marL="171450" indent="-171450">
              <a:buFont typeface="Arial" panose="020B0604020202020204" pitchFamily="34" charset="0"/>
              <a:buChar char="•"/>
            </a:pPr>
            <a:r>
              <a:rPr lang="fr-CA" noProof="0" dirty="0"/>
              <a:t>Formation pour les intervenants pour la semaine du 12 mai sur la gestion des crises en utilisant une approche informée sur les traumas et le risque suicidaire</a:t>
            </a:r>
          </a:p>
          <a:p>
            <a:pPr marL="171450" indent="-171450">
              <a:buFont typeface="Arial" panose="020B0604020202020204" pitchFamily="34" charset="0"/>
              <a:buChar char="•"/>
            </a:pPr>
            <a:r>
              <a:rPr lang="fr-CA" noProof="0" dirty="0"/>
              <a:t>Création de deux groupes de travail pour travailler le continuum de soins pour les jeunes</a:t>
            </a:r>
          </a:p>
          <a:p>
            <a:pPr marL="171450" indent="-171450">
              <a:buFont typeface="Arial" panose="020B0604020202020204" pitchFamily="34" charset="0"/>
              <a:buChar char="•"/>
            </a:pPr>
            <a:endParaRPr lang="fr-CA" noProof="0" dirty="0"/>
          </a:p>
          <a:p>
            <a:pPr marL="171450" indent="-171450">
              <a:buFont typeface="Arial" panose="020B0604020202020204" pitchFamily="34" charset="0"/>
              <a:buChar char="•"/>
            </a:pPr>
            <a:r>
              <a:rPr lang="fr-CA" noProof="0" dirty="0"/>
              <a:t>Juillet 2026</a:t>
            </a:r>
          </a:p>
          <a:p>
            <a:pPr marL="171450" indent="-171450">
              <a:buFont typeface="Arial" panose="020B0604020202020204" pitchFamily="34" charset="0"/>
              <a:buChar char="•"/>
            </a:pPr>
            <a:r>
              <a:rPr lang="fr-CA" noProof="0" dirty="0"/>
              <a:t>Formation sur l’automutilation, nouvelle politique avec des indices d’intervention pour répondre aux besoins des jeunes, plan de sécurité</a:t>
            </a:r>
          </a:p>
          <a:p>
            <a:pPr marL="171450" indent="-171450">
              <a:buFont typeface="Arial" panose="020B0604020202020204" pitchFamily="34" charset="0"/>
              <a:buChar char="•"/>
            </a:pPr>
            <a:r>
              <a:rPr lang="fr-CA" noProof="0" dirty="0"/>
              <a:t>Formation sur </a:t>
            </a:r>
            <a:r>
              <a:rPr lang="fr-CA" i="1" noProof="0" dirty="0"/>
              <a:t>La vie est sacrée </a:t>
            </a:r>
            <a:r>
              <a:rPr lang="fr-CA" noProof="0" dirty="0"/>
              <a:t>en adoptant une politique axée sur les traumatismes, les forces et la culture </a:t>
            </a:r>
          </a:p>
          <a:p>
            <a:pPr marL="171450" indent="-171450">
              <a:buFont typeface="Arial" panose="020B0604020202020204" pitchFamily="34" charset="0"/>
              <a:buChar char="•"/>
            </a:pPr>
            <a:r>
              <a:rPr lang="fr-CA" noProof="0" dirty="0"/>
              <a:t>Arbre de soin en donnant le pouvoir au jeune de créer avec soutien son propre plan de bienveillance</a:t>
            </a:r>
          </a:p>
          <a:p>
            <a:pPr marL="171450" indent="-171450">
              <a:buFont typeface="Arial" panose="020B0604020202020204" pitchFamily="34" charset="0"/>
              <a:buChar char="•"/>
            </a:pPr>
            <a:r>
              <a:rPr lang="fr-CA" noProof="0" dirty="0"/>
              <a:t>Nous avons terminé notre contrat local avec la psychologue et avons opté pour les services de NIHB pour faciliter le continuum de soins dans la psychothérapie pour 22 sessions par jeunes avec leur carte de statut. Le jeune peut aussi choisir son thérapeute selon une liste de biographies sur le site</a:t>
            </a:r>
          </a:p>
          <a:p>
            <a:pPr marL="171450" indent="-171450">
              <a:buFont typeface="Arial" panose="020B0604020202020204" pitchFamily="34" charset="0"/>
              <a:buChar char="•"/>
            </a:pPr>
            <a:r>
              <a:rPr lang="fr-CA" noProof="0" dirty="0"/>
              <a:t>Beau partenariat créé avec des organismes externes pour soutenir la santé mentale des jeunes (CALACS, CAVAC, Pharmacie Brunet, Dr. Aubin)</a:t>
            </a:r>
          </a:p>
        </p:txBody>
      </p:sp>
      <p:sp>
        <p:nvSpPr>
          <p:cNvPr id="4" name="Slide Number Placeholder 3"/>
          <p:cNvSpPr>
            <a:spLocks noGrp="1"/>
          </p:cNvSpPr>
          <p:nvPr>
            <p:ph type="sldNum" sz="quarter" idx="5"/>
          </p:nvPr>
        </p:nvSpPr>
        <p:spPr/>
        <p:txBody>
          <a:bodyPr/>
          <a:lstStyle/>
          <a:p>
            <a:fld id="{2AE2196E-32C8-4178-B1A0-E2C879A94C83}" type="slidenum">
              <a:rPr lang="en-CA" smtClean="0"/>
              <a:t>3</a:t>
            </a:fld>
            <a:endParaRPr lang="en-CA" dirty="0"/>
          </a:p>
        </p:txBody>
      </p:sp>
    </p:spTree>
    <p:extLst>
      <p:ext uri="{BB962C8B-B14F-4D97-AF65-F5344CB8AC3E}">
        <p14:creationId xmlns:p14="http://schemas.microsoft.com/office/powerpoint/2010/main" val="3204152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2.1 Formation NIN (PYW) avec l’équipe en Juillet 2024</a:t>
            </a:r>
          </a:p>
          <a:p>
            <a:r>
              <a:rPr lang="fr-CA" noProof="0" dirty="0"/>
              <a:t>Projet d’implémentation du NIN dans le programme (sur contrat)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0" kern="100" noProof="0" dirty="0">
                <a:effectLst/>
                <a:latin typeface="Times New Roman" panose="02020603050405020304" pitchFamily="18" charset="0"/>
                <a:ea typeface="Calibri" panose="020F0502020204030204" pitchFamily="34" charset="0"/>
                <a:cs typeface="Times New Roman" panose="02020603050405020304" pitchFamily="18" charset="0"/>
              </a:rPr>
              <a:t>Comprendre Comment Chaque Sphère de Ta Vie est Interconnectée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0" kern="100" noProof="0" dirty="0">
                <a:effectLst/>
                <a:latin typeface="Times New Roman" panose="02020603050405020304" pitchFamily="18" charset="0"/>
                <a:ea typeface="Calibri" panose="020F0502020204030204" pitchFamily="34" charset="0"/>
                <a:cs typeface="Times New Roman" panose="02020603050405020304" pitchFamily="18" charset="0"/>
              </a:rPr>
              <a:t>Cinq fiches créées pour supporter les totems dans l’intervention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0" kern="100" noProof="0" dirty="0">
                <a:effectLst/>
                <a:latin typeface="Times New Roman" panose="02020603050405020304" pitchFamily="18" charset="0"/>
                <a:ea typeface="Calibri" panose="020F0502020204030204" pitchFamily="34" charset="0"/>
                <a:cs typeface="Times New Roman" panose="02020603050405020304" pitchFamily="18" charset="0"/>
              </a:rPr>
              <a:t>Fiche pratique pour soutenir la cocréation du plan d’intervention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0" kern="100" noProof="0" dirty="0">
                <a:effectLst/>
                <a:latin typeface="Times New Roman" panose="02020603050405020304" pitchFamily="18" charset="0"/>
                <a:ea typeface="Calibri" panose="020F0502020204030204" pitchFamily="34" charset="0"/>
                <a:cs typeface="Times New Roman" panose="02020603050405020304" pitchFamily="18" charset="0"/>
              </a:rPr>
              <a:t>Formation dans le génogramme éducatif</a:t>
            </a:r>
            <a:endParaRPr lang="fr-CA" noProof="0" dirty="0"/>
          </a:p>
          <a:p>
            <a:endParaRPr lang="fr-CA" noProof="0" dirty="0"/>
          </a:p>
          <a:p>
            <a:r>
              <a:rPr lang="fr-CA" noProof="0" dirty="0"/>
              <a:t>2.2 Acceptation du dépôt de projet en territoire pour la santé mentale des jeunes par le provincial pour 30 000 $</a:t>
            </a:r>
          </a:p>
          <a:p>
            <a:r>
              <a:rPr lang="fr-CA" noProof="0" dirty="0"/>
              <a:t>Affichage pour un coordinateur de projet pour soutenir l’apprentissage en territoire</a:t>
            </a:r>
          </a:p>
          <a:p>
            <a:endParaRPr lang="fr-CA" noProof="0" dirty="0"/>
          </a:p>
          <a:p>
            <a:r>
              <a:rPr lang="fr-CA" noProof="0" dirty="0"/>
              <a:t>2.3 Semaine culturelle la semaine prochaine. Trois jours de sensibilisation sur les approches culturelles avec l’équipe</a:t>
            </a:r>
          </a:p>
          <a:p>
            <a:r>
              <a:rPr lang="fr-CA" noProof="0" dirty="0"/>
              <a:t>2.4 Alternative au programme créée durant la fermeture. Processus de créer un outil évaluation avec YSAC. Projet de visiter un Centre YSAC à Regina. </a:t>
            </a:r>
          </a:p>
          <a:p>
            <a:endParaRPr lang="fr-CA" noProof="0" dirty="0"/>
          </a:p>
          <a:p>
            <a:endParaRPr lang="fr-CA" noProof="0" dirty="0"/>
          </a:p>
          <a:p>
            <a:r>
              <a:rPr lang="fr-CA" noProof="0" dirty="0"/>
              <a:t>Avril 2025</a:t>
            </a:r>
          </a:p>
          <a:p>
            <a:r>
              <a:rPr lang="fr-CA" noProof="0" dirty="0"/>
              <a:t>2.1 Nous nous sommes assurés que les mentors culturels soient présents 7 jours de la semaine pour assurer un soutien culturel</a:t>
            </a:r>
          </a:p>
          <a:p>
            <a:r>
              <a:rPr lang="fr-CA" noProof="0" dirty="0"/>
              <a:t>2.2 Nous avons créé une description de poste pour un coordinateur de projet en territoire</a:t>
            </a:r>
          </a:p>
          <a:p>
            <a:r>
              <a:rPr lang="fr-CA" noProof="0" dirty="0"/>
              <a:t>2.3 Beaucoup de temps à investir à reformuler les politiques sur la culture organisationnelle pour favoriser la décolonisation</a:t>
            </a:r>
          </a:p>
          <a:p>
            <a:r>
              <a:rPr lang="fr-CA" noProof="0" dirty="0"/>
              <a:t>2.4 Programme a besoin d’ajustements pour suivre les cadres nationaux</a:t>
            </a:r>
          </a:p>
          <a:p>
            <a:endParaRPr lang="fr-CA" noProof="0" dirty="0"/>
          </a:p>
          <a:p>
            <a:r>
              <a:rPr lang="fr-CA" noProof="0" dirty="0"/>
              <a:t>Juillet 2026</a:t>
            </a:r>
          </a:p>
          <a:p>
            <a:r>
              <a:rPr lang="fr-CA" noProof="0" dirty="0"/>
              <a:t>Dans la restructuration nous avons créé deux nouveaux postes pour supporter la présence de la culture dans la programmation </a:t>
            </a:r>
          </a:p>
          <a:p>
            <a:r>
              <a:rPr lang="fr-CA" noProof="0" dirty="0"/>
              <a:t>Programme révisé et ajout des éléments importants en lien avec la culture (50 % en territoire)</a:t>
            </a:r>
          </a:p>
          <a:p>
            <a:r>
              <a:rPr lang="fr-CA" noProof="0" dirty="0"/>
              <a:t>Embauche d’un coordinateur de projet pour créer un campement en territoire</a:t>
            </a:r>
          </a:p>
          <a:p>
            <a:r>
              <a:rPr lang="fr-CA" noProof="0" dirty="0"/>
              <a:t>Politiques révisées avec la notion de décoloniser (mesure disciplinaire) journée personnelle </a:t>
            </a:r>
          </a:p>
          <a:p>
            <a:r>
              <a:rPr lang="fr-CA" noProof="0" dirty="0"/>
              <a:t>Poste de prof aboli avec la restructuration, l’école est en territoire</a:t>
            </a:r>
          </a:p>
          <a:p>
            <a:r>
              <a:rPr lang="fr-CA" noProof="0" dirty="0"/>
              <a:t>Budget approuvé pour une yourte en territoire</a:t>
            </a:r>
          </a:p>
          <a:p>
            <a:r>
              <a:rPr lang="fr-CA" noProof="0" dirty="0"/>
              <a:t>Terrain dans la communauté sécurisé dans l’utilisation du terrain pour les cérémonies des jeunes</a:t>
            </a:r>
          </a:p>
          <a:p>
            <a:r>
              <a:rPr lang="fr-CA" noProof="0" dirty="0"/>
              <a:t>Animateur du programme culturel (suivre le chemin rouge), transfert reçu pour faire l’animation des huttes de sudation</a:t>
            </a:r>
          </a:p>
          <a:p>
            <a:endParaRPr lang="fr-CA" noProof="0" dirty="0"/>
          </a:p>
        </p:txBody>
      </p:sp>
      <p:sp>
        <p:nvSpPr>
          <p:cNvPr id="4" name="Slide Number Placeholder 3"/>
          <p:cNvSpPr>
            <a:spLocks noGrp="1"/>
          </p:cNvSpPr>
          <p:nvPr>
            <p:ph type="sldNum" sz="quarter" idx="5"/>
          </p:nvPr>
        </p:nvSpPr>
        <p:spPr/>
        <p:txBody>
          <a:bodyPr/>
          <a:lstStyle/>
          <a:p>
            <a:fld id="{2AE2196E-32C8-4178-B1A0-E2C879A94C83}" type="slidenum">
              <a:rPr lang="en-CA" smtClean="0"/>
              <a:t>4</a:t>
            </a:fld>
            <a:endParaRPr lang="en-CA" dirty="0"/>
          </a:p>
        </p:txBody>
      </p:sp>
    </p:spTree>
    <p:extLst>
      <p:ext uri="{BB962C8B-B14F-4D97-AF65-F5344CB8AC3E}">
        <p14:creationId xmlns:p14="http://schemas.microsoft.com/office/powerpoint/2010/main" val="3936579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56B6A-874F-0658-0651-36DC5A4D35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8CB8EF-053A-A1F6-BBC6-57B3597DE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0CB38-C2BB-A7DD-71EB-259E189AA471}"/>
              </a:ext>
            </a:extLst>
          </p:cNvPr>
          <p:cNvSpPr>
            <a:spLocks noGrp="1"/>
          </p:cNvSpPr>
          <p:nvPr>
            <p:ph type="body" idx="1"/>
          </p:nvPr>
        </p:nvSpPr>
        <p:spPr/>
        <p:txBody>
          <a:bodyPr/>
          <a:lstStyle/>
          <a:p>
            <a:r>
              <a:rPr lang="fr-CA" noProof="0" dirty="0"/>
              <a:t>2.1 Formation NIN (PYW) avec l’équipe en Juillet 2024</a:t>
            </a:r>
          </a:p>
          <a:p>
            <a:r>
              <a:rPr lang="fr-CA" noProof="0" dirty="0"/>
              <a:t>Projet d’implémentation du NIN dans le programme (sur contrat)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0" kern="100" noProof="0" dirty="0">
                <a:effectLst/>
                <a:latin typeface="Times New Roman" panose="02020603050405020304" pitchFamily="18" charset="0"/>
                <a:ea typeface="Calibri" panose="020F0502020204030204" pitchFamily="34" charset="0"/>
                <a:cs typeface="Times New Roman" panose="02020603050405020304" pitchFamily="18" charset="0"/>
              </a:rPr>
              <a:t>Comprendre Comment Chaque Sphère de Ta Vie est Interconnectée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0" kern="100" noProof="0" dirty="0">
                <a:effectLst/>
                <a:latin typeface="Times New Roman" panose="02020603050405020304" pitchFamily="18" charset="0"/>
                <a:ea typeface="Calibri" panose="020F0502020204030204" pitchFamily="34" charset="0"/>
                <a:cs typeface="Times New Roman" panose="02020603050405020304" pitchFamily="18" charset="0"/>
              </a:rPr>
              <a:t>Cinq fiches créées pour supporter les totems dans l’intervention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0" kern="100" noProof="0" dirty="0">
                <a:effectLst/>
                <a:latin typeface="Times New Roman" panose="02020603050405020304" pitchFamily="18" charset="0"/>
                <a:ea typeface="Calibri" panose="020F0502020204030204" pitchFamily="34" charset="0"/>
                <a:cs typeface="Times New Roman" panose="02020603050405020304" pitchFamily="18" charset="0"/>
              </a:rPr>
              <a:t>Fiche pratique pour soutenir la cocréation du plan d’intervention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0" kern="100" noProof="0" dirty="0">
                <a:effectLst/>
                <a:latin typeface="Times New Roman" panose="02020603050405020304" pitchFamily="18" charset="0"/>
                <a:ea typeface="Calibri" panose="020F0502020204030204" pitchFamily="34" charset="0"/>
                <a:cs typeface="Times New Roman" panose="02020603050405020304" pitchFamily="18" charset="0"/>
              </a:rPr>
              <a:t>Formation dans le génogramme éducatif</a:t>
            </a:r>
            <a:endParaRPr lang="fr-CA" noProof="0" dirty="0"/>
          </a:p>
          <a:p>
            <a:endParaRPr lang="fr-CA" noProof="0" dirty="0"/>
          </a:p>
          <a:p>
            <a:r>
              <a:rPr lang="fr-CA" noProof="0" dirty="0"/>
              <a:t>2.2 Acceptation du dépôt de projet en territoire pour la santé mentale des jeunes par le provincial pour 30 000 $</a:t>
            </a:r>
          </a:p>
          <a:p>
            <a:r>
              <a:rPr lang="fr-CA" noProof="0" dirty="0"/>
              <a:t>Affichage pour un coordinateur de projet pour soutenir l’apprentissage en territoire</a:t>
            </a:r>
          </a:p>
          <a:p>
            <a:endParaRPr lang="fr-CA" noProof="0" dirty="0"/>
          </a:p>
          <a:p>
            <a:r>
              <a:rPr lang="fr-CA" noProof="0" dirty="0"/>
              <a:t>2.3 Semaine culturelle la semaine prochaine. Trois jours de sensibilisation sur les approches culturelles avec l’équipe</a:t>
            </a:r>
          </a:p>
          <a:p>
            <a:r>
              <a:rPr lang="fr-CA" noProof="0" dirty="0"/>
              <a:t>2.4 Alternative au programme créée durant la fermeture. Processus de créer un outil évaluation avec YSAC. Projet de visiter un Centre YSAC à Regina. </a:t>
            </a:r>
          </a:p>
          <a:p>
            <a:endParaRPr lang="fr-CA" noProof="0" dirty="0"/>
          </a:p>
          <a:p>
            <a:endParaRPr lang="fr-CA" noProof="0" dirty="0"/>
          </a:p>
          <a:p>
            <a:r>
              <a:rPr lang="fr-CA" noProof="0" dirty="0"/>
              <a:t>Avril 2025</a:t>
            </a:r>
          </a:p>
          <a:p>
            <a:r>
              <a:rPr lang="fr-CA" noProof="0" dirty="0"/>
              <a:t>2.1 Nous nous sommes assurés que les mentors culturels soient présents 7 jours de la semaine pour assurer un soutien culturel</a:t>
            </a:r>
          </a:p>
          <a:p>
            <a:r>
              <a:rPr lang="fr-CA" noProof="0" dirty="0"/>
              <a:t>2.2 Nous avons créé une description de poste pour un coordinateur de projet en territoire</a:t>
            </a:r>
          </a:p>
          <a:p>
            <a:r>
              <a:rPr lang="fr-CA" noProof="0" dirty="0"/>
              <a:t>2.3 Beaucoup de temps à investir à reformuler les politiques sur la culture organisationnelle pour favoriser la décolonisation</a:t>
            </a:r>
          </a:p>
          <a:p>
            <a:r>
              <a:rPr lang="fr-CA" noProof="0" dirty="0"/>
              <a:t>2.4 Programme a besoin d’ajustements pour suivre les cadres nationaux</a:t>
            </a:r>
          </a:p>
          <a:p>
            <a:endParaRPr lang="fr-CA" noProof="0" dirty="0"/>
          </a:p>
          <a:p>
            <a:r>
              <a:rPr lang="fr-CA" noProof="0" dirty="0"/>
              <a:t>Juillet 2026</a:t>
            </a:r>
          </a:p>
          <a:p>
            <a:r>
              <a:rPr lang="fr-CA" noProof="0" dirty="0"/>
              <a:t>Dans la restructuration nous avons créé deux nouveaux postes pour supporter la présence de la culture dans la programmation </a:t>
            </a:r>
          </a:p>
          <a:p>
            <a:r>
              <a:rPr lang="fr-CA" noProof="0" dirty="0"/>
              <a:t>Programme révisé et ajout des éléments importants en lien avec la culture (50 % en territoire)</a:t>
            </a:r>
          </a:p>
          <a:p>
            <a:r>
              <a:rPr lang="fr-CA" noProof="0" dirty="0"/>
              <a:t>Embauche d’un coordinateur de projet pour créer un campement en territoire</a:t>
            </a:r>
          </a:p>
          <a:p>
            <a:r>
              <a:rPr lang="fr-CA" noProof="0" dirty="0"/>
              <a:t>Politiques révisées avec la notion de décoloniser (mesure disciplinaire) journée personnelle </a:t>
            </a:r>
          </a:p>
          <a:p>
            <a:r>
              <a:rPr lang="fr-CA" noProof="0" dirty="0"/>
              <a:t>Poste de prof aboli avec la restructuration, l’école est en territoire</a:t>
            </a:r>
          </a:p>
          <a:p>
            <a:r>
              <a:rPr lang="fr-CA" noProof="0" dirty="0"/>
              <a:t>Budget approuvé pour une yourte en territoire</a:t>
            </a:r>
          </a:p>
          <a:p>
            <a:r>
              <a:rPr lang="fr-CA" noProof="0" dirty="0"/>
              <a:t>Terrain dans la communauté sécurisé dans l’utilisation du terrain pour les cérémonies des jeunes</a:t>
            </a:r>
          </a:p>
          <a:p>
            <a:r>
              <a:rPr lang="fr-CA" noProof="0" dirty="0"/>
              <a:t>Animateur du programme culturel (suivre le chemin rouge), transfert reçu pour faire l’animation des huttes de sudation</a:t>
            </a:r>
          </a:p>
          <a:p>
            <a:endParaRPr lang="fr-CA" noProof="0" dirty="0"/>
          </a:p>
        </p:txBody>
      </p:sp>
      <p:sp>
        <p:nvSpPr>
          <p:cNvPr id="4" name="Slide Number Placeholder 3">
            <a:extLst>
              <a:ext uri="{FF2B5EF4-FFF2-40B4-BE49-F238E27FC236}">
                <a16:creationId xmlns:a16="http://schemas.microsoft.com/office/drawing/2014/main" id="{19E9AE61-73E4-9161-E7C0-D159FB44A415}"/>
              </a:ext>
            </a:extLst>
          </p:cNvPr>
          <p:cNvSpPr>
            <a:spLocks noGrp="1"/>
          </p:cNvSpPr>
          <p:nvPr>
            <p:ph type="sldNum" sz="quarter" idx="5"/>
          </p:nvPr>
        </p:nvSpPr>
        <p:spPr/>
        <p:txBody>
          <a:bodyPr/>
          <a:lstStyle/>
          <a:p>
            <a:fld id="{2AE2196E-32C8-4178-B1A0-E2C879A94C83}" type="slidenum">
              <a:rPr lang="en-CA" smtClean="0"/>
              <a:t>5</a:t>
            </a:fld>
            <a:endParaRPr lang="en-CA" dirty="0"/>
          </a:p>
        </p:txBody>
      </p:sp>
    </p:spTree>
    <p:extLst>
      <p:ext uri="{BB962C8B-B14F-4D97-AF65-F5344CB8AC3E}">
        <p14:creationId xmlns:p14="http://schemas.microsoft.com/office/powerpoint/2010/main" val="2016165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Consultants sécurisés lors de notre dernière rencontre</a:t>
            </a:r>
          </a:p>
          <a:p>
            <a:r>
              <a:rPr lang="fr-CA" noProof="0" dirty="0"/>
              <a:t>Visite au Centre Walgwan prévue, elle a eu lieu les 16 et 17 octobre 2024 avec les consultants</a:t>
            </a:r>
          </a:p>
          <a:p>
            <a:r>
              <a:rPr lang="fr-CA" noProof="0" dirty="0"/>
              <a:t>Deux visites organisées avec les communautés ciblées (Kawawachikamach et Mak Maliotenam) en novembre et décembre 2024</a:t>
            </a:r>
          </a:p>
          <a:p>
            <a:r>
              <a:rPr lang="fr-CA" noProof="0" dirty="0"/>
              <a:t>Contacts faits avec les ressources communautaires</a:t>
            </a:r>
          </a:p>
          <a:p>
            <a:r>
              <a:rPr lang="fr-CA" noProof="0" dirty="0"/>
              <a:t>Nous avons sécurisé une travailleuse de proximité mais nous devons afficher encore dû à une grossesse</a:t>
            </a:r>
          </a:p>
          <a:p>
            <a:endParaRPr lang="fr-CA" noProof="0" dirty="0"/>
          </a:p>
          <a:p>
            <a:r>
              <a:rPr lang="fr-CA" noProof="0" dirty="0"/>
              <a:t>Avril 2025</a:t>
            </a:r>
          </a:p>
          <a:p>
            <a:pPr marL="171450" indent="-171450">
              <a:buFont typeface="Arial" panose="020B0604020202020204" pitchFamily="34" charset="0"/>
              <a:buChar char="•"/>
            </a:pPr>
            <a:r>
              <a:rPr lang="fr-CA" noProof="0" dirty="0"/>
              <a:t>Deux visites déjà faites dans les communautés</a:t>
            </a:r>
          </a:p>
          <a:p>
            <a:pPr marL="171450" indent="-171450">
              <a:buFont typeface="Arial" panose="020B0604020202020204" pitchFamily="34" charset="0"/>
              <a:buChar char="•"/>
            </a:pPr>
            <a:r>
              <a:rPr lang="fr-CA" noProof="0" dirty="0"/>
              <a:t>Deux groupes de travail établis (une rencontre déjà entamée)</a:t>
            </a:r>
          </a:p>
          <a:p>
            <a:pPr marL="171450" indent="-171450">
              <a:buFont typeface="Arial" panose="020B0604020202020204" pitchFamily="34" charset="0"/>
              <a:buChar char="•"/>
            </a:pPr>
            <a:r>
              <a:rPr lang="fr-CA" noProof="0" dirty="0"/>
              <a:t>Une deuxième visite prévue la semaine du 16 juin 2025 (Kawawachikamach et Mak Maliotenam)</a:t>
            </a:r>
          </a:p>
          <a:p>
            <a:pPr marL="171450" indent="-171450">
              <a:buFont typeface="Arial" panose="020B0604020202020204" pitchFamily="34" charset="0"/>
              <a:buChar char="•"/>
            </a:pPr>
            <a:r>
              <a:rPr lang="fr-CA" noProof="0" dirty="0"/>
              <a:t>Projection de continuer dans l’année en cours</a:t>
            </a:r>
          </a:p>
          <a:p>
            <a:pPr marL="171450" indent="-171450">
              <a:buFont typeface="Arial" panose="020B0604020202020204" pitchFamily="34" charset="0"/>
              <a:buChar char="•"/>
            </a:pPr>
            <a:endParaRPr lang="fr-CA" noProof="0" dirty="0"/>
          </a:p>
          <a:p>
            <a:pPr marL="171450" indent="-171450">
              <a:buFont typeface="Arial" panose="020B0604020202020204" pitchFamily="34" charset="0"/>
              <a:buChar char="•"/>
            </a:pPr>
            <a:r>
              <a:rPr lang="fr-CA" noProof="0" dirty="0"/>
              <a:t>Juillet 2026</a:t>
            </a:r>
          </a:p>
          <a:p>
            <a:pPr marL="171450" indent="-171450">
              <a:buFont typeface="Arial" panose="020B0604020202020204" pitchFamily="34" charset="0"/>
              <a:buChar char="•"/>
            </a:pPr>
            <a:r>
              <a:rPr lang="fr-CA" noProof="0" dirty="0"/>
              <a:t>Transfère du dossier fait avec l’équipe</a:t>
            </a:r>
          </a:p>
          <a:p>
            <a:pPr marL="171450" indent="-171450">
              <a:buFont typeface="Arial" panose="020B0604020202020204" pitchFamily="34" charset="0"/>
              <a:buChar char="•"/>
            </a:pPr>
            <a:r>
              <a:rPr lang="fr-CA" noProof="0" dirty="0"/>
              <a:t>Manque de progrès, car le consultant était sur un congé de maladie. Il est de retour maintenant en attente des nouvelles</a:t>
            </a:r>
          </a:p>
        </p:txBody>
      </p:sp>
      <p:sp>
        <p:nvSpPr>
          <p:cNvPr id="4" name="Slide Number Placeholder 3"/>
          <p:cNvSpPr>
            <a:spLocks noGrp="1"/>
          </p:cNvSpPr>
          <p:nvPr>
            <p:ph type="sldNum" sz="quarter" idx="5"/>
          </p:nvPr>
        </p:nvSpPr>
        <p:spPr/>
        <p:txBody>
          <a:bodyPr/>
          <a:lstStyle/>
          <a:p>
            <a:fld id="{2AE2196E-32C8-4178-B1A0-E2C879A94C83}" type="slidenum">
              <a:rPr lang="en-CA" smtClean="0"/>
              <a:t>6</a:t>
            </a:fld>
            <a:endParaRPr lang="en-CA" dirty="0"/>
          </a:p>
        </p:txBody>
      </p:sp>
    </p:spTree>
    <p:extLst>
      <p:ext uri="{BB962C8B-B14F-4D97-AF65-F5344CB8AC3E}">
        <p14:creationId xmlns:p14="http://schemas.microsoft.com/office/powerpoint/2010/main" val="1292831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4.1 Les visites familiales sont réintroduites depuis septembre 2023 mais avec des réflexions sur l’impact thérapeutique</a:t>
            </a:r>
          </a:p>
          <a:p>
            <a:r>
              <a:rPr lang="fr-CA" noProof="0" dirty="0"/>
              <a:t>      Manque d’implication avec les familles pour les sessions de soutien</a:t>
            </a:r>
          </a:p>
          <a:p>
            <a:r>
              <a:rPr lang="fr-CA" noProof="0" dirty="0"/>
              <a:t>      Cercle de famille offert à trois reprises durant le séjour du jeune (admission, mi-session, fin session)</a:t>
            </a:r>
          </a:p>
          <a:p>
            <a:r>
              <a:rPr lang="fr-CA" noProof="0" dirty="0"/>
              <a:t>       Ateliers obligatoires durant les visites familiales sur la communication et les valeurs</a:t>
            </a:r>
          </a:p>
          <a:p>
            <a:r>
              <a:rPr lang="fr-CA" noProof="0" dirty="0"/>
              <a:t>4.2 Plan de réinvestissement afin d’embaucher un intervenant pour les familles</a:t>
            </a:r>
          </a:p>
          <a:p>
            <a:r>
              <a:rPr lang="fr-CA" noProof="0" dirty="0"/>
              <a:t>      Sous contrat pour développer la création d'un guide pratique avec des outils pour les familles</a:t>
            </a:r>
          </a:p>
          <a:p>
            <a:r>
              <a:rPr lang="fr-CA" noProof="0" dirty="0"/>
              <a:t>      Ateliers complémentaires et Ateliers pour les familles</a:t>
            </a:r>
          </a:p>
          <a:p>
            <a:r>
              <a:rPr lang="fr-CA" noProof="0" dirty="0"/>
              <a:t>      Livret Guide d'Animation pour « Cap sur la Famille »</a:t>
            </a:r>
          </a:p>
          <a:p>
            <a:r>
              <a:rPr lang="fr-CA" noProof="0" dirty="0"/>
              <a:t>      Guide de Communication Non-Violente Familiale</a:t>
            </a:r>
          </a:p>
          <a:p>
            <a:r>
              <a:rPr lang="fr-CA" noProof="0" dirty="0"/>
              <a:t>      Soutien individuel avec les familles pour celles qui le veulent (un cercle virtuel par semaine)</a:t>
            </a:r>
          </a:p>
          <a:p>
            <a:r>
              <a:rPr lang="fr-CA" noProof="0" dirty="0"/>
              <a:t>      Voir pour l’embauche d’un intervenant en avril 2025</a:t>
            </a:r>
          </a:p>
          <a:p>
            <a:r>
              <a:rPr lang="fr-CA" noProof="0" dirty="0"/>
              <a:t>      </a:t>
            </a:r>
          </a:p>
          <a:p>
            <a:r>
              <a:rPr lang="fr-CA" noProof="0" dirty="0"/>
              <a:t>Avril 2025</a:t>
            </a:r>
          </a:p>
          <a:p>
            <a:endParaRPr lang="fr-CA" noProof="0" dirty="0"/>
          </a:p>
          <a:p>
            <a:pPr marL="171450" indent="-171450">
              <a:buFont typeface="Arial" panose="020B0604020202020204" pitchFamily="34" charset="0"/>
              <a:buChar char="•"/>
            </a:pPr>
            <a:r>
              <a:rPr lang="fr-CA" noProof="0" dirty="0"/>
              <a:t>Nous avons des retards dans la création d’outils</a:t>
            </a:r>
          </a:p>
          <a:p>
            <a:pPr marL="171450" indent="-171450">
              <a:buFont typeface="Arial" panose="020B0604020202020204" pitchFamily="34" charset="0"/>
              <a:buChar char="•"/>
            </a:pPr>
            <a:r>
              <a:rPr lang="fr-CA" noProof="0" dirty="0"/>
              <a:t>Présentement nous avons une guide pour les familles, nous avons les sessions pour les familles.</a:t>
            </a:r>
          </a:p>
          <a:p>
            <a:pPr marL="171450" indent="-171450">
              <a:buFont typeface="Arial" panose="020B0604020202020204" pitchFamily="34" charset="0"/>
              <a:buChar char="•"/>
            </a:pPr>
            <a:r>
              <a:rPr lang="fr-CA" noProof="0" dirty="0"/>
              <a:t>Manque un engagement important chez les familles de participer dans les cercles chaque semaine. Nous avons l’idée d’avoir une fiche dans la demande d’admission pour chercher un consentement d’engagement</a:t>
            </a:r>
          </a:p>
          <a:p>
            <a:pPr marL="171450" indent="-171450">
              <a:buFont typeface="Arial" panose="020B0604020202020204" pitchFamily="34" charset="0"/>
              <a:buChar char="•"/>
            </a:pPr>
            <a:r>
              <a:rPr lang="fr-CA" noProof="0" dirty="0"/>
              <a:t>Septembre, embauche d’une intervenante familiale</a:t>
            </a:r>
          </a:p>
          <a:p>
            <a:pPr marL="171450" indent="-171450">
              <a:buFont typeface="Arial" panose="020B0604020202020204" pitchFamily="34" charset="0"/>
              <a:buChar char="•"/>
            </a:pPr>
            <a:endParaRPr lang="fr-CA" noProof="0" dirty="0"/>
          </a:p>
          <a:p>
            <a:pPr marL="171450" indent="-171450">
              <a:buFont typeface="Arial" panose="020B0604020202020204" pitchFamily="34" charset="0"/>
              <a:buChar char="•"/>
            </a:pPr>
            <a:r>
              <a:rPr lang="fr-CA" noProof="0" dirty="0"/>
              <a:t>Juillet 2026</a:t>
            </a:r>
          </a:p>
          <a:p>
            <a:pPr marL="171450" indent="-171450">
              <a:buFont typeface="Arial" panose="020B0604020202020204" pitchFamily="34" charset="0"/>
              <a:buChar char="•"/>
            </a:pPr>
            <a:r>
              <a:rPr lang="fr-CA" noProof="0" dirty="0"/>
              <a:t>Comme l’embauche de l’intervenante familiale n’a pas encore été effectuée, nous gardons à l’esprit qu’une partie de son mandat consistera à assurer un soutien auprès des familles et ainsi, améliorer l’engagement familial.</a:t>
            </a:r>
          </a:p>
          <a:p>
            <a:pPr marL="171450" indent="-171450">
              <a:buFont typeface="Arial" panose="020B0604020202020204" pitchFamily="34" charset="0"/>
              <a:buChar char="•"/>
            </a:pPr>
            <a:endParaRPr lang="fr-CA" noProof="0" dirty="0"/>
          </a:p>
        </p:txBody>
      </p:sp>
      <p:sp>
        <p:nvSpPr>
          <p:cNvPr id="4" name="Slide Number Placeholder 3"/>
          <p:cNvSpPr>
            <a:spLocks noGrp="1"/>
          </p:cNvSpPr>
          <p:nvPr>
            <p:ph type="sldNum" sz="quarter" idx="5"/>
          </p:nvPr>
        </p:nvSpPr>
        <p:spPr/>
        <p:txBody>
          <a:bodyPr/>
          <a:lstStyle/>
          <a:p>
            <a:fld id="{2AE2196E-32C8-4178-B1A0-E2C879A94C83}" type="slidenum">
              <a:rPr lang="en-CA" smtClean="0"/>
              <a:t>7</a:t>
            </a:fld>
            <a:endParaRPr lang="en-CA" dirty="0"/>
          </a:p>
        </p:txBody>
      </p:sp>
    </p:spTree>
    <p:extLst>
      <p:ext uri="{BB962C8B-B14F-4D97-AF65-F5344CB8AC3E}">
        <p14:creationId xmlns:p14="http://schemas.microsoft.com/office/powerpoint/2010/main" val="259624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Une série d’ateliers animés sur la bienveillance en utilisant les médias</a:t>
            </a:r>
          </a:p>
          <a:p>
            <a:endParaRPr lang="fr-CA" noProof="0" dirty="0"/>
          </a:p>
          <a:p>
            <a:r>
              <a:rPr lang="fr-CA" noProof="0" dirty="0"/>
              <a:t>Juillet 2026</a:t>
            </a:r>
          </a:p>
          <a:p>
            <a:r>
              <a:rPr lang="fr-CA" noProof="0" dirty="0"/>
              <a:t>Implémentation des cellulaires dans le programme avec les temps spécifiés pour faciliter des liens avec la famille et proches, moins institutionnel avec un appel supervisé dans le bureau,   </a:t>
            </a:r>
          </a:p>
        </p:txBody>
      </p:sp>
      <p:sp>
        <p:nvSpPr>
          <p:cNvPr id="4" name="Slide Number Placeholder 3"/>
          <p:cNvSpPr>
            <a:spLocks noGrp="1"/>
          </p:cNvSpPr>
          <p:nvPr>
            <p:ph type="sldNum" sz="quarter" idx="5"/>
          </p:nvPr>
        </p:nvSpPr>
        <p:spPr/>
        <p:txBody>
          <a:bodyPr/>
          <a:lstStyle/>
          <a:p>
            <a:fld id="{2AE2196E-32C8-4178-B1A0-E2C879A94C83}" type="slidenum">
              <a:rPr lang="en-CA" smtClean="0"/>
              <a:t>8</a:t>
            </a:fld>
            <a:endParaRPr lang="en-CA" dirty="0"/>
          </a:p>
        </p:txBody>
      </p:sp>
    </p:spTree>
    <p:extLst>
      <p:ext uri="{BB962C8B-B14F-4D97-AF65-F5344CB8AC3E}">
        <p14:creationId xmlns:p14="http://schemas.microsoft.com/office/powerpoint/2010/main" val="808882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C08E5-C39C-CF69-B161-FDA9B61B5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0A8072-0AD4-8552-3BA5-F06FA8A95E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44DB35-89FB-4B33-7DB6-BE16260CB7E4}"/>
              </a:ext>
            </a:extLst>
          </p:cNvPr>
          <p:cNvSpPr>
            <a:spLocks noGrp="1"/>
          </p:cNvSpPr>
          <p:nvPr>
            <p:ph type="body" idx="1"/>
          </p:nvPr>
        </p:nvSpPr>
        <p:spPr/>
        <p:txBody>
          <a:bodyPr/>
          <a:lstStyle/>
          <a:p>
            <a:r>
              <a:rPr lang="fr-CA" noProof="0" dirty="0"/>
              <a:t>1.1 Diagnostic organisationnel complété</a:t>
            </a:r>
          </a:p>
          <a:p>
            <a:r>
              <a:rPr lang="fr-CA" noProof="0" dirty="0"/>
              <a:t>      Août 2024 HSO sondage universel : La qualité des soins n’existe pas sans une main-d’œuvre compétente et en santé. Le Sondage universel de HSO auprès de la main-d’œuvre est un outil de sondage qui mesure les perceptions de la qualité de vie au travail et de la culture de sécurité en un seul outil, générant ainsi des données concrètes qui mènent à des améliorations.</a:t>
            </a:r>
          </a:p>
          <a:p>
            <a:r>
              <a:rPr lang="fr-CA" noProof="0" dirty="0"/>
              <a:t>Assurance collective qui offre un soutien individuel aux employées jusqu’à 20 heures en soutien virtuel</a:t>
            </a:r>
          </a:p>
          <a:p>
            <a:r>
              <a:rPr lang="fr-CA" noProof="0" dirty="0"/>
              <a:t>Initiative d’offrir des journées santé mentale</a:t>
            </a:r>
          </a:p>
          <a:p>
            <a:r>
              <a:rPr lang="fr-CA" noProof="0" dirty="0"/>
              <a:t>Initiative d’offrir un coaching pair-mentorat</a:t>
            </a:r>
          </a:p>
          <a:p>
            <a:r>
              <a:rPr lang="fr-CA" noProof="0" dirty="0"/>
              <a:t>En travail : les plans de formation obligatoire pour chaque poste durant la première année d’embauche ensuite plus personnalisé </a:t>
            </a:r>
          </a:p>
          <a:p>
            <a:r>
              <a:rPr lang="fr-CA" noProof="0" dirty="0"/>
              <a:t>Dans la prochaine année nous sommes axé sur 6 lits pour mesurer le taux d’incidence et évaluer la satisfaction chez les jeunes en lien avec leur intimité et bien être ceci est refléter dans les questions de sondage de satisfaction</a:t>
            </a:r>
          </a:p>
          <a:p>
            <a:endParaRPr lang="fr-CA" noProof="0" dirty="0"/>
          </a:p>
          <a:p>
            <a:r>
              <a:rPr lang="fr-CA" noProof="0" dirty="0"/>
              <a:t>1.2 Discussion avec MNP pour une évaluation de notre communication et gestion des informations</a:t>
            </a:r>
          </a:p>
          <a:p>
            <a:r>
              <a:rPr lang="fr-CA" noProof="0" dirty="0"/>
              <a:t>      Formation sur le logiciel AMIS avec TPF en présence le 25 octobre 2024</a:t>
            </a:r>
          </a:p>
          <a:p>
            <a:r>
              <a:rPr lang="fr-CA" noProof="0" dirty="0"/>
              <a:t>      Un lien de soutien dans la communauté de Gesgapegiag pour AMIS pour supporter Walgwan</a:t>
            </a:r>
          </a:p>
          <a:p>
            <a:r>
              <a:rPr lang="fr-CA" noProof="0" dirty="0"/>
              <a:t>      Chaque personne aurait un compte CoP (groupe de support pour AMIS)</a:t>
            </a:r>
          </a:p>
          <a:p>
            <a:r>
              <a:rPr lang="fr-CA" noProof="0" dirty="0"/>
              <a:t>      Chaque mois un appel soutien en virtuel avec TPF</a:t>
            </a:r>
          </a:p>
          <a:p>
            <a:r>
              <a:rPr lang="fr-CA" noProof="0" dirty="0"/>
              <a:t>1.3 Début des rencontres participatives au mois avec un représentant de chaque service (troisième mardi de chaque mois)</a:t>
            </a:r>
          </a:p>
          <a:p>
            <a:r>
              <a:rPr lang="fr-CA" noProof="0" dirty="0"/>
              <a:t>      Ébauche d’un plan d’action d’amélioration de la qualité avec cinq (5) grandes priorités</a:t>
            </a:r>
          </a:p>
          <a:p>
            <a:r>
              <a:rPr lang="fr-CA" noProof="0" dirty="0"/>
              <a:t>      Plus de rencontres de débriefing avec l’équipe, obligatoire après chaque crise</a:t>
            </a:r>
          </a:p>
          <a:p>
            <a:r>
              <a:rPr lang="fr-CA" noProof="0" dirty="0"/>
              <a:t>      Consultation avec l’équipe pour des décisions importantes</a:t>
            </a:r>
          </a:p>
          <a:p>
            <a:r>
              <a:rPr lang="fr-CA" noProof="0" dirty="0"/>
              <a:t>1.4  Visite par SAC en décembre 2024. Voir pour 2 membres de CA (Présidente ou vice-présidente et Jeannette-proximité)</a:t>
            </a:r>
          </a:p>
          <a:p>
            <a:r>
              <a:rPr lang="fr-CA" noProof="0" dirty="0"/>
              <a:t>       Discussion sur des options de promouvoir des services de satellites, services mobiles dans les communautés, campement en territoire, thérapie familiale</a:t>
            </a:r>
          </a:p>
          <a:p>
            <a:r>
              <a:rPr lang="fr-CA" noProof="0" dirty="0"/>
              <a:t>       Rencontre prévue avec le conseil de bande pour discuter de l’avenir du Centre Walgwan en décembre 2024</a:t>
            </a:r>
          </a:p>
          <a:p>
            <a:r>
              <a:rPr lang="fr-CA" noProof="0" dirty="0"/>
              <a:t>       Explorer l’idée d’avoir un centre francophone dans la région et voir à maintenir un service anglophone pour Walgwan </a:t>
            </a:r>
          </a:p>
          <a:p>
            <a:r>
              <a:rPr lang="fr-CA" noProof="0" dirty="0"/>
              <a:t>       </a:t>
            </a:r>
          </a:p>
          <a:p>
            <a:endParaRPr lang="fr-CA" noProof="0" dirty="0"/>
          </a:p>
          <a:p>
            <a:r>
              <a:rPr lang="fr-CA" noProof="0" dirty="0"/>
              <a:t>Avril 2025</a:t>
            </a:r>
          </a:p>
          <a:p>
            <a:endParaRPr lang="fr-CA" noProof="0" dirty="0"/>
          </a:p>
          <a:p>
            <a:r>
              <a:rPr lang="fr-CA" noProof="0" dirty="0"/>
              <a:t>1.1 </a:t>
            </a:r>
          </a:p>
          <a:p>
            <a:r>
              <a:rPr lang="fr-CA" noProof="0" dirty="0"/>
              <a:t>1.2 Retour de la conseillère clinique avec une expertise en gestion de données pour nous aider sur la manière d’utiliser les données pour les décisions en lien avec les besoins.</a:t>
            </a:r>
          </a:p>
          <a:p>
            <a:r>
              <a:rPr lang="fr-CA" noProof="0" dirty="0"/>
              <a:t>1.3 Changement dans le QIT pour avoir des réunions aux trimestres et désignation d’un leader pour chaque aspect du plan d’amélioration. Plusieurs initiatives afin de promouvoir la gestion participative</a:t>
            </a:r>
          </a:p>
          <a:p>
            <a:r>
              <a:rPr lang="fr-CA" noProof="0" dirty="0"/>
              <a:t>1.4 En consultation avec SAC plusieurs fois pour trouver des solutions</a:t>
            </a:r>
          </a:p>
          <a:p>
            <a:endParaRPr lang="fr-CA" noProof="0" dirty="0"/>
          </a:p>
          <a:p>
            <a:r>
              <a:rPr lang="fr-CA" noProof="0" dirty="0"/>
              <a:t>Juillet 2026</a:t>
            </a:r>
          </a:p>
          <a:p>
            <a:endParaRPr lang="fr-CA" noProof="0" dirty="0"/>
          </a:p>
          <a:p>
            <a:r>
              <a:rPr lang="fr-CA" noProof="0" dirty="0"/>
              <a:t>Restructuration entre mars –avril-mai-juin pour mieux répondre aux besoins des jeunes</a:t>
            </a:r>
          </a:p>
          <a:p>
            <a:r>
              <a:rPr lang="fr-CA" noProof="0" dirty="0"/>
              <a:t>Enquête sur le climat de travail en janvier 2026</a:t>
            </a:r>
          </a:p>
          <a:p>
            <a:r>
              <a:rPr lang="fr-CA" noProof="0" dirty="0"/>
              <a:t>Quelques employées sur des plans d’amélioration</a:t>
            </a:r>
          </a:p>
          <a:p>
            <a:r>
              <a:rPr lang="fr-CA" noProof="0" dirty="0"/>
              <a:t>Sondage sur l’index de personnalité chez l’équipe, plan de développent personnalisé selon les résultats</a:t>
            </a:r>
          </a:p>
          <a:p>
            <a:r>
              <a:rPr lang="fr-CA" noProof="0" dirty="0"/>
              <a:t>Investissement de 45 000 $ sur la formation en lien avec le climat, la culture organisationnelle, notre obligation légale sur les soins, la civilité au travail.</a:t>
            </a:r>
          </a:p>
          <a:p>
            <a:r>
              <a:rPr lang="fr-CA" noProof="0" dirty="0"/>
              <a:t>Création des Microsoft Forms pour les admissions dans les différents niveaux de services</a:t>
            </a:r>
          </a:p>
          <a:p>
            <a:r>
              <a:rPr lang="fr-CA" noProof="0" dirty="0"/>
              <a:t>Nouveau code éthique et de conduite professionnelle pour les employées </a:t>
            </a:r>
          </a:p>
          <a:p>
            <a:r>
              <a:rPr lang="fr-CA" noProof="0" dirty="0"/>
              <a:t>Nouveau cadre éthique dans le processus décisionnel</a:t>
            </a:r>
          </a:p>
          <a:p>
            <a:r>
              <a:rPr lang="fr-CA" noProof="0" dirty="0"/>
              <a:t>La restructuration probante sur les données de satisfaction, des groupes cibles, les évaluations sur le climat de travail et sur la personnalité</a:t>
            </a:r>
          </a:p>
          <a:p>
            <a:r>
              <a:rPr lang="fr-CA" noProof="0" dirty="0"/>
              <a:t>Nouvel organigramme axé sur la gestion participative entre les nouveaux directeurs</a:t>
            </a:r>
          </a:p>
          <a:p>
            <a:endParaRPr lang="fr-CA" noProof="0" dirty="0"/>
          </a:p>
          <a:p>
            <a:r>
              <a:rPr lang="fr-CA" noProof="0" dirty="0"/>
              <a:t>Espaces</a:t>
            </a:r>
          </a:p>
          <a:p>
            <a:r>
              <a:rPr lang="fr-CA" noProof="0" dirty="0"/>
              <a:t>Plusieurs appels avec SAC en lien avec les infrastructures</a:t>
            </a:r>
          </a:p>
          <a:p>
            <a:r>
              <a:rPr lang="fr-CA" noProof="0" dirty="0"/>
              <a:t>Walgwan ne peut pas acheter le bâtiment présent</a:t>
            </a:r>
          </a:p>
          <a:p>
            <a:r>
              <a:rPr lang="fr-CA" noProof="0" dirty="0"/>
              <a:t>Notre accord nous interdit d’avoir des infrastructures permanentes</a:t>
            </a:r>
          </a:p>
          <a:p>
            <a:r>
              <a:rPr lang="fr-CA" noProof="0" dirty="0"/>
              <a:t>Bail se termine en 2028 avec une augmentation annuelle de 3%</a:t>
            </a:r>
          </a:p>
          <a:p>
            <a:r>
              <a:rPr lang="fr-CA" noProof="0" dirty="0"/>
              <a:t>Rencontre avec la DG au conseil de bande, ceci confirme que nous pouvons renouveler notre bail avec une renégociation du montant du loyer. Le présent terme avec le chef est en 2027</a:t>
            </a:r>
          </a:p>
          <a:p>
            <a:r>
              <a:rPr lang="fr-CA" noProof="0" dirty="0"/>
              <a:t>Investissement important afin de procurer des meubles anti-bris pour les chambres, recouvrement des murs dans les chambres, achats de mobiliers de cuisine et salon pour changer la culture organisationnelle en lien avec le vandalisme et les bris</a:t>
            </a:r>
          </a:p>
          <a:p>
            <a:r>
              <a:rPr lang="fr-CA" noProof="0" dirty="0"/>
              <a:t>Plusieurs défis en lien avec le recrutement avec des gens bilingues et Premières Nations. Nous tentons de recommander aux SAC que le centre Walgwan devrait être un service unilingue en anglais et de voir la possibilité d’ouvrir un autre centre francophone</a:t>
            </a:r>
          </a:p>
          <a:p>
            <a:r>
              <a:rPr lang="fr-CA" noProof="0" dirty="0"/>
              <a:t>Nouvelle installation de yourte pour favoriser un endroit confidentiel pour les familles et les rencontres avec les jeunes</a:t>
            </a:r>
          </a:p>
          <a:p>
            <a:r>
              <a:rPr lang="fr-CA" noProof="0" dirty="0"/>
              <a:t>Location de roulotte de chantier convertie en une salle de repos pour les employées</a:t>
            </a:r>
          </a:p>
          <a:p>
            <a:endParaRPr lang="fr-CA" noProof="0" dirty="0"/>
          </a:p>
          <a:p>
            <a:endParaRPr lang="fr-CA" noProof="0" dirty="0"/>
          </a:p>
          <a:p>
            <a:endParaRPr lang="fr-CA" noProof="0" dirty="0"/>
          </a:p>
          <a:p>
            <a:endParaRPr lang="fr-CA" noProof="0" dirty="0"/>
          </a:p>
        </p:txBody>
      </p:sp>
      <p:sp>
        <p:nvSpPr>
          <p:cNvPr id="4" name="Slide Number Placeholder 3">
            <a:extLst>
              <a:ext uri="{FF2B5EF4-FFF2-40B4-BE49-F238E27FC236}">
                <a16:creationId xmlns:a16="http://schemas.microsoft.com/office/drawing/2014/main" id="{32AF9434-243F-D1BD-317E-A02F8B586C7B}"/>
              </a:ext>
            </a:extLst>
          </p:cNvPr>
          <p:cNvSpPr>
            <a:spLocks noGrp="1"/>
          </p:cNvSpPr>
          <p:nvPr>
            <p:ph type="sldNum" sz="quarter" idx="5"/>
          </p:nvPr>
        </p:nvSpPr>
        <p:spPr/>
        <p:txBody>
          <a:bodyPr/>
          <a:lstStyle/>
          <a:p>
            <a:fld id="{2AE2196E-32C8-4178-B1A0-E2C879A94C83}" type="slidenum">
              <a:rPr lang="en-CA" smtClean="0"/>
              <a:t>9</a:t>
            </a:fld>
            <a:endParaRPr lang="en-CA" dirty="0"/>
          </a:p>
        </p:txBody>
      </p:sp>
    </p:spTree>
    <p:extLst>
      <p:ext uri="{BB962C8B-B14F-4D97-AF65-F5344CB8AC3E}">
        <p14:creationId xmlns:p14="http://schemas.microsoft.com/office/powerpoint/2010/main" val="150471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1.1 Diagnostic organisationnel complété</a:t>
            </a:r>
          </a:p>
          <a:p>
            <a:r>
              <a:rPr lang="fr-CA" noProof="0" dirty="0"/>
              <a:t>      Août 2024 HSO sondage universel : La qualité des soins n’existe pas sans une main-d’œuvre compétente et en santé. Le Sondage universel de HSO auprès de la main-d’œuvre est un outil de sondage qui mesure les perceptions de la qualité de vie au travail et de la culture de sécurité en un seul outil, générant ainsi des données concrètes qui mènent à des améliorations.</a:t>
            </a:r>
          </a:p>
          <a:p>
            <a:r>
              <a:rPr lang="fr-CA" noProof="0" dirty="0"/>
              <a:t>Assurance collective qui offre un soutien individuel aux employées jusqu’à 20 heures en soutien virtuel</a:t>
            </a:r>
          </a:p>
          <a:p>
            <a:r>
              <a:rPr lang="fr-CA" noProof="0" dirty="0"/>
              <a:t>Initiative d’offrir des journées santé mentale</a:t>
            </a:r>
          </a:p>
          <a:p>
            <a:r>
              <a:rPr lang="fr-CA" noProof="0" dirty="0"/>
              <a:t>Initiative d’offrir un coaching pair-mentorat</a:t>
            </a:r>
          </a:p>
          <a:p>
            <a:r>
              <a:rPr lang="fr-CA" noProof="0" dirty="0"/>
              <a:t>En travail : les plans de formation obligatoire pour chaque poste durant la première année d’embauche ensuite plus personnalisé </a:t>
            </a:r>
          </a:p>
          <a:p>
            <a:r>
              <a:rPr lang="fr-CA" noProof="0" dirty="0"/>
              <a:t>Dans la prochaine année nous sommes axé sur 6 lits pour mesurer le taux d’incidence et évaluer la satisfaction chez les jeunes en lien avec leur intimité et bien être ceci est refléter dans les questions de sondage de satisfaction</a:t>
            </a:r>
          </a:p>
          <a:p>
            <a:endParaRPr lang="fr-CA" noProof="0" dirty="0"/>
          </a:p>
          <a:p>
            <a:r>
              <a:rPr lang="fr-CA" noProof="0" dirty="0"/>
              <a:t>1.2 Discussion avec MNP pour une évaluation de notre communication et gestion des informations</a:t>
            </a:r>
          </a:p>
          <a:p>
            <a:r>
              <a:rPr lang="fr-CA" noProof="0" dirty="0"/>
              <a:t>      Formation sur le logiciel AMIS avec TPF en présence le 25 octobre 2024</a:t>
            </a:r>
          </a:p>
          <a:p>
            <a:r>
              <a:rPr lang="fr-CA" noProof="0" dirty="0"/>
              <a:t>      Un lien de soutien dans la communauté de Gesgapegiag pour AMIS pour supporter Walgwan</a:t>
            </a:r>
          </a:p>
          <a:p>
            <a:r>
              <a:rPr lang="fr-CA" noProof="0" dirty="0"/>
              <a:t>      Chaque personne aurait un compte CoP (groupe de support pour AMIS)</a:t>
            </a:r>
          </a:p>
          <a:p>
            <a:r>
              <a:rPr lang="fr-CA" noProof="0" dirty="0"/>
              <a:t>      Chaque mois un appel soutien en virtuel avec TPF</a:t>
            </a:r>
          </a:p>
          <a:p>
            <a:r>
              <a:rPr lang="fr-CA" noProof="0" dirty="0"/>
              <a:t>1.3 Début des rencontres participatives au mois avec un représentant de chaque service (troisième mardi de chaque mois)</a:t>
            </a:r>
          </a:p>
          <a:p>
            <a:r>
              <a:rPr lang="fr-CA" noProof="0" dirty="0"/>
              <a:t>      Ébauche d’un plan d’action d’amélioration de la qualité avec cinq (5) grandes priorités</a:t>
            </a:r>
          </a:p>
          <a:p>
            <a:r>
              <a:rPr lang="fr-CA" noProof="0" dirty="0"/>
              <a:t>      Plus de rencontres de débriefing avec l’équipe, obligatoire après chaque crise</a:t>
            </a:r>
          </a:p>
          <a:p>
            <a:r>
              <a:rPr lang="fr-CA" noProof="0" dirty="0"/>
              <a:t>      Consultation avec l’équipe pour des décisions importantes</a:t>
            </a:r>
          </a:p>
          <a:p>
            <a:r>
              <a:rPr lang="fr-CA" noProof="0" dirty="0"/>
              <a:t>1.4  Visite par SAC en décembre 2024. Voir pour 2 membres de CA (Présidente ou vice-présidente et Jeannette-proximité)</a:t>
            </a:r>
          </a:p>
          <a:p>
            <a:r>
              <a:rPr lang="fr-CA" noProof="0" dirty="0"/>
              <a:t>       Discussion sur des options de promouvoir des services de satellites, services mobiles dans les communautés, campement en territoire, thérapie familiale</a:t>
            </a:r>
          </a:p>
          <a:p>
            <a:r>
              <a:rPr lang="fr-CA" noProof="0" dirty="0"/>
              <a:t>       Rencontre prévue avec le conseil de bande pour discuter de l’avenir du Centre Walgwan en décembre 2024</a:t>
            </a:r>
          </a:p>
          <a:p>
            <a:r>
              <a:rPr lang="fr-CA" noProof="0" dirty="0"/>
              <a:t>       Explorer l’idée d’avoir un centre francophone dans la région et voir à maintenir un service anglophone pour Walgwan </a:t>
            </a:r>
          </a:p>
          <a:p>
            <a:r>
              <a:rPr lang="fr-CA" noProof="0" dirty="0"/>
              <a:t>       </a:t>
            </a:r>
          </a:p>
          <a:p>
            <a:endParaRPr lang="fr-CA" noProof="0" dirty="0"/>
          </a:p>
          <a:p>
            <a:r>
              <a:rPr lang="fr-CA" noProof="0" dirty="0"/>
              <a:t>Avril 2025</a:t>
            </a:r>
          </a:p>
          <a:p>
            <a:endParaRPr lang="fr-CA" noProof="0" dirty="0"/>
          </a:p>
          <a:p>
            <a:r>
              <a:rPr lang="fr-CA" noProof="0" dirty="0"/>
              <a:t>1.1 </a:t>
            </a:r>
          </a:p>
          <a:p>
            <a:r>
              <a:rPr lang="fr-CA" noProof="0" dirty="0"/>
              <a:t>1.2 Retour de la conseillère clinique avec une expertise en gestion de données pour nous aider sur la manière d’utiliser les données pour les décisions en lien avec les besoins.</a:t>
            </a:r>
          </a:p>
          <a:p>
            <a:r>
              <a:rPr lang="fr-CA" noProof="0" dirty="0"/>
              <a:t>1.3 Changement dans le QIT pour avoir des réunions aux trimestres et désignation d’un leader pour chaque aspect du plan d’amélioration. Plusieurs initiatives afin de promouvoir la gestion participative</a:t>
            </a:r>
          </a:p>
          <a:p>
            <a:r>
              <a:rPr lang="fr-CA" noProof="0" dirty="0"/>
              <a:t>1.4 En consultation avec SAC plusieurs fois pour trouver des solutions</a:t>
            </a:r>
          </a:p>
          <a:p>
            <a:endParaRPr lang="fr-CA" noProof="0" dirty="0"/>
          </a:p>
          <a:p>
            <a:r>
              <a:rPr lang="fr-CA" noProof="0" dirty="0"/>
              <a:t>Juillet 2026</a:t>
            </a:r>
          </a:p>
          <a:p>
            <a:endParaRPr lang="fr-CA" noProof="0" dirty="0"/>
          </a:p>
          <a:p>
            <a:r>
              <a:rPr lang="fr-CA" noProof="0" dirty="0"/>
              <a:t>Restructuration entre mars –avril-mai-juin pour mieux répondre aux besoins des jeunes</a:t>
            </a:r>
          </a:p>
          <a:p>
            <a:r>
              <a:rPr lang="fr-CA" noProof="0" dirty="0"/>
              <a:t>Enquête sur le climat de travail en janvier 2026</a:t>
            </a:r>
          </a:p>
          <a:p>
            <a:r>
              <a:rPr lang="fr-CA" noProof="0" dirty="0"/>
              <a:t>Quelques employées sur des plans d’amélioration</a:t>
            </a:r>
          </a:p>
          <a:p>
            <a:r>
              <a:rPr lang="fr-CA" noProof="0" dirty="0"/>
              <a:t>Sondage sur l’index de personnalité chez l’équipe, plan de développent personnalisé selon les résultats</a:t>
            </a:r>
          </a:p>
          <a:p>
            <a:r>
              <a:rPr lang="fr-CA" noProof="0" dirty="0"/>
              <a:t>Investissement de 45 000 $ sur la formation en lien avec le climat, la culture organisationnelle, notre obligation légale sur les soins, la civilité au travail.</a:t>
            </a:r>
          </a:p>
          <a:p>
            <a:r>
              <a:rPr lang="fr-CA" noProof="0" dirty="0"/>
              <a:t>Création des Microsoft Forms pour les admissions dans les différents niveaux de services</a:t>
            </a:r>
          </a:p>
          <a:p>
            <a:r>
              <a:rPr lang="fr-CA" noProof="0" dirty="0"/>
              <a:t>Nouveau code éthique et de conduite professionnelle pour les employées </a:t>
            </a:r>
          </a:p>
          <a:p>
            <a:r>
              <a:rPr lang="fr-CA" noProof="0" dirty="0"/>
              <a:t>Nouveau cadre éthique dans le processus décisionnel</a:t>
            </a:r>
          </a:p>
          <a:p>
            <a:r>
              <a:rPr lang="fr-CA" noProof="0" dirty="0"/>
              <a:t>La restructuration probante sur les données de satisfaction, des groupes cibles, les évaluations sur le climat de travail et sur la personnalité</a:t>
            </a:r>
          </a:p>
          <a:p>
            <a:r>
              <a:rPr lang="fr-CA" noProof="0" dirty="0"/>
              <a:t>Nouvelle organigramme axé sur la gestion participative entre les nouveaux directeurs</a:t>
            </a:r>
          </a:p>
          <a:p>
            <a:endParaRPr lang="fr-CA" noProof="0" dirty="0"/>
          </a:p>
          <a:p>
            <a:r>
              <a:rPr lang="fr-CA" noProof="0" dirty="0"/>
              <a:t>Espaces</a:t>
            </a:r>
          </a:p>
          <a:p>
            <a:r>
              <a:rPr lang="fr-CA" noProof="0" dirty="0"/>
              <a:t>Plusieurs appels avec SAC en lien avec les infrastructures</a:t>
            </a:r>
          </a:p>
          <a:p>
            <a:r>
              <a:rPr lang="fr-CA" noProof="0" dirty="0"/>
              <a:t>Walgwan ne peut pas acheter le bâtiment présent</a:t>
            </a:r>
          </a:p>
          <a:p>
            <a:r>
              <a:rPr lang="fr-CA" noProof="0" dirty="0"/>
              <a:t>Notre accord nous interdit d’avoir des infrastructures permanentes</a:t>
            </a:r>
          </a:p>
          <a:p>
            <a:r>
              <a:rPr lang="fr-CA" noProof="0" dirty="0"/>
              <a:t>Bail se termine en 2028 avec une augmentation annuelle de 3%</a:t>
            </a:r>
          </a:p>
          <a:p>
            <a:r>
              <a:rPr lang="fr-CA" noProof="0" dirty="0"/>
              <a:t>Rencontre avec la DG au conseil de bande, ceci confirme que nous pouvons renouveler notre bail avec une renégociation du montant du loyer. Le présent terme avec le chef est en 2027</a:t>
            </a:r>
          </a:p>
          <a:p>
            <a:r>
              <a:rPr lang="fr-CA" noProof="0" dirty="0"/>
              <a:t>Investissement important afin de procurer des meubles anti-bris pour les chambres, recouvrement des murs dans les chambres, achats de mobiliers de cuisine et salon pour changer la culture organisationnelle en lien avec le vandalisme et les bris</a:t>
            </a:r>
          </a:p>
          <a:p>
            <a:r>
              <a:rPr lang="fr-CA" noProof="0" dirty="0"/>
              <a:t>Plusieurs défis en lien avec le recrutement avec des gens bilingues et Premières Nations. Nous tentons de recommander aux SAC que le centre Walgwan devrait être un service unilingue en anglais et de voir la possibilité d’ouvrir un autre centre francophone</a:t>
            </a:r>
          </a:p>
          <a:p>
            <a:r>
              <a:rPr lang="fr-CA" noProof="0" dirty="0"/>
              <a:t>Nouvelle installation de yourte pour favoriser un endroit confidentiel pour les familles et les rencontres avec les jeunes</a:t>
            </a:r>
          </a:p>
          <a:p>
            <a:r>
              <a:rPr lang="fr-CA" noProof="0" dirty="0"/>
              <a:t>Location de roulotte de chantier convertie en une salle de repos pour les employées</a:t>
            </a:r>
          </a:p>
          <a:p>
            <a:endParaRPr lang="fr-CA" noProof="0" dirty="0"/>
          </a:p>
          <a:p>
            <a:endParaRPr lang="fr-CA" noProof="0" dirty="0"/>
          </a:p>
          <a:p>
            <a:endParaRPr lang="fr-CA" noProof="0" dirty="0"/>
          </a:p>
          <a:p>
            <a:endParaRPr lang="fr-CA" noProof="0" dirty="0"/>
          </a:p>
        </p:txBody>
      </p:sp>
      <p:sp>
        <p:nvSpPr>
          <p:cNvPr id="4" name="Slide Number Placeholder 3"/>
          <p:cNvSpPr>
            <a:spLocks noGrp="1"/>
          </p:cNvSpPr>
          <p:nvPr>
            <p:ph type="sldNum" sz="quarter" idx="5"/>
          </p:nvPr>
        </p:nvSpPr>
        <p:spPr/>
        <p:txBody>
          <a:bodyPr/>
          <a:lstStyle/>
          <a:p>
            <a:fld id="{2AE2196E-32C8-4178-B1A0-E2C879A94C83}" type="slidenum">
              <a:rPr lang="en-CA" smtClean="0"/>
              <a:t>10</a:t>
            </a:fld>
            <a:endParaRPr lang="en-CA" dirty="0"/>
          </a:p>
        </p:txBody>
      </p:sp>
    </p:spTree>
    <p:extLst>
      <p:ext uri="{BB962C8B-B14F-4D97-AF65-F5344CB8AC3E}">
        <p14:creationId xmlns:p14="http://schemas.microsoft.com/office/powerpoint/2010/main" val="3391211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4800600" y="1013460"/>
            <a:ext cx="6019800" cy="1882140"/>
          </a:xfrm>
          <a:prstGeom prst="rect">
            <a:avLst/>
          </a:prstGeom>
        </p:spPr>
        <p:txBody>
          <a:bodyPr wrap="square" lIns="0" tIns="0" rIns="0" bIns="0">
            <a:spAutoFit/>
          </a:bodyPr>
          <a:lstStyle>
            <a:lvl1pPr>
              <a:defRPr sz="4800" b="1" i="0">
                <a:solidFill>
                  <a:srgbClr val="002942"/>
                </a:solidFill>
                <a:latin typeface="Segoe UI Black"/>
                <a:cs typeface="Segoe UI Black"/>
              </a:defRPr>
            </a:lvl1pPr>
          </a:lstStyle>
          <a:p>
            <a:endParaRPr dirty="0"/>
          </a:p>
        </p:txBody>
      </p:sp>
      <p:sp>
        <p:nvSpPr>
          <p:cNvPr id="3" name="Holder 3"/>
          <p:cNvSpPr>
            <a:spLocks noGrp="1"/>
          </p:cNvSpPr>
          <p:nvPr>
            <p:ph type="subTitle" idx="4"/>
          </p:nvPr>
        </p:nvSpPr>
        <p:spPr>
          <a:xfrm>
            <a:off x="4724400" y="3840480"/>
            <a:ext cx="5638800" cy="1714500"/>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
        <p:nvSpPr>
          <p:cNvPr id="7" name="Rectangle 6">
            <a:extLst>
              <a:ext uri="{FF2B5EF4-FFF2-40B4-BE49-F238E27FC236}">
                <a16:creationId xmlns:a16="http://schemas.microsoft.com/office/drawing/2014/main" id="{D682CC74-19EA-DFF9-C46E-3EF893CA10BB}"/>
              </a:ext>
            </a:extLst>
          </p:cNvPr>
          <p:cNvSpPr/>
          <p:nvPr userDrawn="1"/>
        </p:nvSpPr>
        <p:spPr>
          <a:xfrm>
            <a:off x="0" y="0"/>
            <a:ext cx="4145280" cy="6858000"/>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pic>
        <p:nvPicPr>
          <p:cNvPr id="9" name="Image 8">
            <a:extLst>
              <a:ext uri="{FF2B5EF4-FFF2-40B4-BE49-F238E27FC236}">
                <a16:creationId xmlns:a16="http://schemas.microsoft.com/office/drawing/2014/main" id="{34B901C3-4D5E-1931-F02A-AFE2F199C2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03" y="-152400"/>
            <a:ext cx="2380953" cy="2380953"/>
          </a:xfrm>
          <a:prstGeom prst="rect">
            <a:avLst/>
          </a:prstGeom>
          <a:ln>
            <a:noFill/>
          </a:ln>
          <a:effectLst>
            <a:outerShdw blurRad="292100" dist="139700" dir="2700000" algn="tl" rotWithShape="0">
              <a:srgbClr val="333333">
                <a:alpha val="65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393697" y="2301316"/>
            <a:ext cx="4156075" cy="834389"/>
          </a:xfrm>
          <a:prstGeom prst="rect">
            <a:avLst/>
          </a:prstGeom>
        </p:spPr>
        <p:txBody>
          <a:bodyPr lIns="0" tIns="0" rIns="0" bIns="0"/>
          <a:lstStyle>
            <a:lvl1pPr>
              <a:defRPr sz="5300" b="1" i="0">
                <a:solidFill>
                  <a:srgbClr val="002942"/>
                </a:solidFill>
                <a:latin typeface="Segoe UI Black"/>
                <a:cs typeface="Segoe UI Blac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393697" y="2301316"/>
            <a:ext cx="4156075" cy="834389"/>
          </a:xfrm>
          <a:prstGeom prst="rect">
            <a:avLst/>
          </a:prstGeom>
        </p:spPr>
        <p:txBody>
          <a:bodyPr lIns="0" tIns="0" rIns="0" bIns="0"/>
          <a:lstStyle>
            <a:lvl1pPr>
              <a:defRPr sz="5300" b="1" i="0">
                <a:solidFill>
                  <a:srgbClr val="002942"/>
                </a:solidFill>
                <a:latin typeface="Segoe UI Black"/>
                <a:cs typeface="Segoe UI Black"/>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393697" y="2301316"/>
            <a:ext cx="4156075" cy="834389"/>
          </a:xfrm>
          <a:prstGeom prst="rect">
            <a:avLst/>
          </a:prstGeom>
        </p:spPr>
        <p:txBody>
          <a:bodyPr lIns="0" tIns="0" rIns="0" bIns="0"/>
          <a:lstStyle>
            <a:lvl1pPr>
              <a:defRPr sz="5300" b="1" i="0">
                <a:solidFill>
                  <a:srgbClr val="002942"/>
                </a:solidFill>
                <a:latin typeface="Segoe UI Black"/>
                <a:cs typeface="Segoe UI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7/17/2026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bk object 17"/>
          <p:cNvSpPr/>
          <p:nvPr/>
        </p:nvSpPr>
        <p:spPr>
          <a:xfrm>
            <a:off x="109728" y="1612535"/>
            <a:ext cx="12082271" cy="156921"/>
          </a:xfrm>
          <a:prstGeom prst="rect">
            <a:avLst/>
          </a:prstGeom>
          <a:blipFill>
            <a:blip r:embed="rId7" cstate="print"/>
            <a:stretch>
              <a:fillRect/>
            </a:stretch>
          </a:blipFill>
        </p:spPr>
        <p:txBody>
          <a:bodyPr wrap="square" lIns="0" tIns="0" rIns="0" bIns="0" rtlCol="0"/>
          <a:lstStyle/>
          <a:p>
            <a:endParaRPr dirty="0"/>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7/17/2026</a:t>
            </a:fld>
            <a:endParaRPr lang="en-US" dirty="0"/>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
        <p:nvSpPr>
          <p:cNvPr id="7" name="Rectangle 6">
            <a:extLst>
              <a:ext uri="{FF2B5EF4-FFF2-40B4-BE49-F238E27FC236}">
                <a16:creationId xmlns:a16="http://schemas.microsoft.com/office/drawing/2014/main" id="{AA8A0652-4D40-B41F-AD91-8ED3940EDBF8}"/>
              </a:ext>
            </a:extLst>
          </p:cNvPr>
          <p:cNvSpPr/>
          <p:nvPr userDrawn="1"/>
        </p:nvSpPr>
        <p:spPr>
          <a:xfrm>
            <a:off x="0" y="0"/>
            <a:ext cx="12192000" cy="1524000"/>
          </a:xfrm>
          <a:prstGeom prst="rect">
            <a:avLst/>
          </a:prstGeom>
          <a:solidFill>
            <a:srgbClr val="523B8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dirty="0"/>
          </a:p>
        </p:txBody>
      </p:sp>
      <p:pic>
        <p:nvPicPr>
          <p:cNvPr id="9" name="Image 8">
            <a:extLst>
              <a:ext uri="{FF2B5EF4-FFF2-40B4-BE49-F238E27FC236}">
                <a16:creationId xmlns:a16="http://schemas.microsoft.com/office/drawing/2014/main" id="{427B54BA-EE23-6C75-543F-E07958D4AE0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649247" y="-18753"/>
            <a:ext cx="1542753" cy="1542753"/>
          </a:xfrm>
          <a:prstGeom prst="rect">
            <a:avLst/>
          </a:prstGeom>
          <a:ln>
            <a:noFill/>
          </a:ln>
          <a:effectLst>
            <a:outerShdw blurRad="292100" dist="139700" dir="2700000" algn="tl" rotWithShape="0">
              <a:srgbClr val="333333">
                <a:alpha val="65000"/>
              </a:srgbClr>
            </a:outerShdw>
          </a:effec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37.xml"/><Relationship Id="rId3" Type="http://schemas.openxmlformats.org/officeDocument/2006/relationships/image" Target="../media/image7.png"/><Relationship Id="rId7" Type="http://schemas.openxmlformats.org/officeDocument/2006/relationships/chart" Target="../charts/chart3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chart" Target="../charts/chart35.xml"/><Relationship Id="rId5" Type="http://schemas.openxmlformats.org/officeDocument/2006/relationships/chart" Target="../charts/chart34.xml"/><Relationship Id="rId10" Type="http://schemas.openxmlformats.org/officeDocument/2006/relationships/chart" Target="../charts/chart39.xml"/><Relationship Id="rId4" Type="http://schemas.openxmlformats.org/officeDocument/2006/relationships/image" Target="../media/image8.png"/><Relationship Id="rId9" Type="http://schemas.openxmlformats.org/officeDocument/2006/relationships/chart" Target="../charts/chart38.xml"/></Relationships>
</file>

<file path=ppt/slides/_rels/slide11.xml.rels><?xml version="1.0" encoding="UTF-8" standalone="yes"?>
<Relationships xmlns="http://schemas.openxmlformats.org/package/2006/relationships"><Relationship Id="rId8" Type="http://schemas.openxmlformats.org/officeDocument/2006/relationships/chart" Target="../charts/chart43.xml"/><Relationship Id="rId3" Type="http://schemas.openxmlformats.org/officeDocument/2006/relationships/image" Target="../media/image7.png"/><Relationship Id="rId7" Type="http://schemas.openxmlformats.org/officeDocument/2006/relationships/chart" Target="../charts/chart4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chart" Target="../charts/chart41.xml"/><Relationship Id="rId5" Type="http://schemas.openxmlformats.org/officeDocument/2006/relationships/chart" Target="../charts/chart40.xml"/><Relationship Id="rId10" Type="http://schemas.openxmlformats.org/officeDocument/2006/relationships/chart" Target="../charts/chart45.xml"/><Relationship Id="rId4" Type="http://schemas.openxmlformats.org/officeDocument/2006/relationships/image" Target="../media/image8.png"/><Relationship Id="rId9" Type="http://schemas.openxmlformats.org/officeDocument/2006/relationships/chart" Target="../charts/chart44.xml"/></Relationships>
</file>

<file path=ppt/slides/_rels/slide12.xml.rels><?xml version="1.0" encoding="UTF-8" standalone="yes"?>
<Relationships xmlns="http://schemas.openxmlformats.org/package/2006/relationships"><Relationship Id="rId8" Type="http://schemas.openxmlformats.org/officeDocument/2006/relationships/chart" Target="../charts/chart50.xml"/><Relationship Id="rId3" Type="http://schemas.openxmlformats.org/officeDocument/2006/relationships/image" Target="../media/image12.png"/><Relationship Id="rId7" Type="http://schemas.openxmlformats.org/officeDocument/2006/relationships/chart" Target="../charts/chart4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hart" Target="../charts/chart48.xml"/><Relationship Id="rId5" Type="http://schemas.openxmlformats.org/officeDocument/2006/relationships/chart" Target="../charts/chart47.xml"/><Relationship Id="rId4" Type="http://schemas.openxmlformats.org/officeDocument/2006/relationships/chart" Target="../charts/chart46.xml"/><Relationship Id="rId9" Type="http://schemas.openxmlformats.org/officeDocument/2006/relationships/chart" Target="../charts/chart51.xml"/></Relationships>
</file>

<file path=ppt/slides/_rels/slide13.xml.rels><?xml version="1.0" encoding="UTF-8" standalone="yes"?>
<Relationships xmlns="http://schemas.openxmlformats.org/package/2006/relationships"><Relationship Id="rId8" Type="http://schemas.openxmlformats.org/officeDocument/2006/relationships/chart" Target="../charts/chart56.xml"/><Relationship Id="rId3" Type="http://schemas.openxmlformats.org/officeDocument/2006/relationships/image" Target="../media/image12.png"/><Relationship Id="rId7" Type="http://schemas.openxmlformats.org/officeDocument/2006/relationships/chart" Target="../charts/chart5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hart" Target="../charts/chart54.xml"/><Relationship Id="rId5" Type="http://schemas.openxmlformats.org/officeDocument/2006/relationships/chart" Target="../charts/chart53.xml"/><Relationship Id="rId4" Type="http://schemas.openxmlformats.org/officeDocument/2006/relationships/chart" Target="../charts/chart52.xml"/><Relationship Id="rId9" Type="http://schemas.openxmlformats.org/officeDocument/2006/relationships/chart" Target="../charts/chart57.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image" Target="../media/image7.png"/><Relationship Id="rId7" Type="http://schemas.openxmlformats.org/officeDocument/2006/relationships/chart" Target="../charts/chart9.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10" Type="http://schemas.openxmlformats.org/officeDocument/2006/relationships/chart" Target="../charts/chart12.xml"/><Relationship Id="rId4" Type="http://schemas.openxmlformats.org/officeDocument/2006/relationships/image" Target="../media/image8.png"/><Relationship Id="rId9" Type="http://schemas.openxmlformats.org/officeDocument/2006/relationships/chart" Target="../charts/chart11.xml"/></Relationships>
</file>

<file path=ppt/slides/_rels/slide5.xml.rels><?xml version="1.0" encoding="UTF-8" standalone="yes"?>
<Relationships xmlns="http://schemas.openxmlformats.org/package/2006/relationships"><Relationship Id="rId8" Type="http://schemas.openxmlformats.org/officeDocument/2006/relationships/chart" Target="../charts/chart16.xml"/><Relationship Id="rId3" Type="http://schemas.openxmlformats.org/officeDocument/2006/relationships/image" Target="../media/image7.png"/><Relationship Id="rId7" Type="http://schemas.openxmlformats.org/officeDocument/2006/relationships/chart" Target="../charts/chart1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chart" Target="../charts/chart13.xml"/><Relationship Id="rId10" Type="http://schemas.openxmlformats.org/officeDocument/2006/relationships/chart" Target="../charts/chart18.xml"/><Relationship Id="rId4" Type="http://schemas.openxmlformats.org/officeDocument/2006/relationships/image" Target="../media/image8.png"/><Relationship Id="rId9" Type="http://schemas.openxmlformats.org/officeDocument/2006/relationships/chart" Target="../charts/chart1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chart" Target="../charts/chart22.xml"/><Relationship Id="rId3" Type="http://schemas.openxmlformats.org/officeDocument/2006/relationships/image" Target="../media/image7.png"/><Relationship Id="rId7" Type="http://schemas.openxmlformats.org/officeDocument/2006/relationships/chart" Target="../charts/chart2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20.xml"/><Relationship Id="rId5" Type="http://schemas.openxmlformats.org/officeDocument/2006/relationships/chart" Target="../charts/chart19.xml"/><Relationship Id="rId10" Type="http://schemas.openxmlformats.org/officeDocument/2006/relationships/chart" Target="../charts/chart24.xml"/><Relationship Id="rId4" Type="http://schemas.openxmlformats.org/officeDocument/2006/relationships/image" Target="../media/image8.png"/><Relationship Id="rId9" Type="http://schemas.openxmlformats.org/officeDocument/2006/relationships/chart" Target="../charts/chart2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hart" Target="../charts/chart27.xml"/><Relationship Id="rId5" Type="http://schemas.openxmlformats.org/officeDocument/2006/relationships/chart" Target="../charts/chart26.xml"/><Relationship Id="rId4" Type="http://schemas.openxmlformats.org/officeDocument/2006/relationships/chart" Target="../charts/chart25.xml"/></Relationships>
</file>

<file path=ppt/slides/_rels/slide9.xml.rels><?xml version="1.0" encoding="UTF-8" standalone="yes"?>
<Relationships xmlns="http://schemas.openxmlformats.org/package/2006/relationships"><Relationship Id="rId8" Type="http://schemas.openxmlformats.org/officeDocument/2006/relationships/chart" Target="../charts/chart31.xml"/><Relationship Id="rId3" Type="http://schemas.openxmlformats.org/officeDocument/2006/relationships/image" Target="../media/image7.png"/><Relationship Id="rId7" Type="http://schemas.openxmlformats.org/officeDocument/2006/relationships/chart" Target="../charts/chart3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chart" Target="../charts/chart29.xml"/><Relationship Id="rId5" Type="http://schemas.openxmlformats.org/officeDocument/2006/relationships/chart" Target="../charts/chart28.xml"/><Relationship Id="rId10" Type="http://schemas.openxmlformats.org/officeDocument/2006/relationships/chart" Target="../charts/chart33.xml"/><Relationship Id="rId4" Type="http://schemas.openxmlformats.org/officeDocument/2006/relationships/image" Target="../media/image8.png"/><Relationship Id="rId9" Type="http://schemas.openxmlformats.org/officeDocument/2006/relationships/chart" Target="../charts/chart3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bject 2"/>
          <p:cNvSpPr txBox="1">
            <a:spLocks noGrp="1"/>
          </p:cNvSpPr>
          <p:nvPr>
            <p:ph type="ctrTitle"/>
          </p:nvPr>
        </p:nvSpPr>
        <p:spPr>
          <a:xfrm>
            <a:off x="4800600" y="1013460"/>
            <a:ext cx="7162800" cy="2128788"/>
          </a:xfrm>
          <a:prstGeom prst="rect">
            <a:avLst/>
          </a:prstGeom>
        </p:spPr>
        <p:txBody>
          <a:bodyPr vert="horz" wrap="square" lIns="0" tIns="12700" rIns="0" bIns="0" rtlCol="0">
            <a:spAutoFit/>
          </a:bodyPr>
          <a:lstStyle/>
          <a:p>
            <a:pPr marL="3894454" algn="ctr">
              <a:lnSpc>
                <a:spcPts val="5475"/>
              </a:lnSpc>
              <a:spcBef>
                <a:spcPts val="100"/>
              </a:spcBef>
            </a:pPr>
            <a:r>
              <a:rPr dirty="0"/>
              <a:t>Suivi Plan</a:t>
            </a:r>
            <a:r>
              <a:rPr spc="-105" dirty="0"/>
              <a:t> </a:t>
            </a:r>
            <a:r>
              <a:rPr spc="-5" dirty="0"/>
              <a:t>d’action</a:t>
            </a:r>
          </a:p>
          <a:p>
            <a:pPr marL="3894454" algn="ctr">
              <a:lnSpc>
                <a:spcPts val="5475"/>
              </a:lnSpc>
            </a:pPr>
            <a:r>
              <a:rPr dirty="0"/>
              <a:t>202</a:t>
            </a:r>
            <a:r>
              <a:rPr lang="en-CA" dirty="0"/>
              <a:t>6</a:t>
            </a:r>
            <a:endParaRPr dirty="0"/>
          </a:p>
        </p:txBody>
      </p:sp>
      <p:sp>
        <p:nvSpPr>
          <p:cNvPr id="3" name="object 3"/>
          <p:cNvSpPr txBox="1"/>
          <p:nvPr/>
        </p:nvSpPr>
        <p:spPr>
          <a:xfrm>
            <a:off x="4277995" y="4051172"/>
            <a:ext cx="4713605" cy="382156"/>
          </a:xfrm>
          <a:prstGeom prst="rect">
            <a:avLst/>
          </a:prstGeom>
        </p:spPr>
        <p:txBody>
          <a:bodyPr vert="horz" wrap="square" lIns="0" tIns="12700" rIns="0" bIns="0" rtlCol="0">
            <a:spAutoFit/>
          </a:bodyPr>
          <a:lstStyle/>
          <a:p>
            <a:pPr marL="12700">
              <a:lnSpc>
                <a:spcPct val="100000"/>
              </a:lnSpc>
              <a:spcBef>
                <a:spcPts val="100"/>
              </a:spcBef>
            </a:pPr>
            <a:r>
              <a:rPr sz="2400" dirty="0">
                <a:latin typeface="Segoe UI"/>
                <a:cs typeface="Segoe UI"/>
              </a:rPr>
              <a:t>(M</a:t>
            </a:r>
            <a:r>
              <a:rPr lang="en-US" sz="2400" dirty="0">
                <a:latin typeface="Segoe UI"/>
                <a:cs typeface="Segoe UI"/>
              </a:rPr>
              <a:t>is à jour le </a:t>
            </a:r>
            <a:r>
              <a:rPr lang="en-CA" sz="2400" dirty="0">
                <a:latin typeface="Segoe UI"/>
                <a:cs typeface="Segoe UI"/>
              </a:rPr>
              <a:t>15 </a:t>
            </a:r>
            <a:r>
              <a:rPr lang="fr-CA" sz="2400" noProof="0" dirty="0">
                <a:latin typeface="Segoe UI"/>
                <a:cs typeface="Segoe UI"/>
              </a:rPr>
              <a:t>juillet</a:t>
            </a:r>
            <a:r>
              <a:rPr lang="en-CA" sz="2400" dirty="0">
                <a:latin typeface="Segoe UI"/>
                <a:cs typeface="Segoe UI"/>
              </a:rPr>
              <a:t> </a:t>
            </a:r>
            <a:r>
              <a:rPr lang="en-US" sz="2400" dirty="0">
                <a:latin typeface="Segoe UI"/>
                <a:cs typeface="Segoe UI"/>
              </a:rPr>
              <a:t>2026)</a:t>
            </a:r>
            <a:endParaRPr sz="2400" dirty="0">
              <a:latin typeface="Segoe UI"/>
              <a:cs typeface="Segoe UI"/>
            </a:endParaRPr>
          </a:p>
        </p:txBody>
      </p:sp>
      <p:sp>
        <p:nvSpPr>
          <p:cNvPr id="4" name="ZoneTexte 3">
            <a:extLst>
              <a:ext uri="{FF2B5EF4-FFF2-40B4-BE49-F238E27FC236}">
                <a16:creationId xmlns:a16="http://schemas.microsoft.com/office/drawing/2014/main" id="{13DA043D-6425-6BCD-9438-C74A4CC4751E}"/>
              </a:ext>
            </a:extLst>
          </p:cNvPr>
          <p:cNvSpPr txBox="1"/>
          <p:nvPr/>
        </p:nvSpPr>
        <p:spPr>
          <a:xfrm>
            <a:off x="762000" y="5562600"/>
            <a:ext cx="2443682" cy="646331"/>
          </a:xfrm>
          <a:prstGeom prst="rect">
            <a:avLst/>
          </a:prstGeom>
          <a:noFill/>
        </p:spPr>
        <p:txBody>
          <a:bodyPr wrap="none" rtlCol="0">
            <a:spAutoFit/>
          </a:bodyPr>
          <a:lstStyle/>
          <a:p>
            <a:r>
              <a:rPr lang="en-CA" b="1" dirty="0">
                <a:solidFill>
                  <a:schemeClr val="bg1">
                    <a:lumMod val="95000"/>
                  </a:schemeClr>
                </a:solidFill>
                <a:effectLst>
                  <a:outerShdw blurRad="38100" dist="38100" dir="2700000" algn="tl">
                    <a:srgbClr val="000000">
                      <a:alpha val="43137"/>
                    </a:srgbClr>
                  </a:outerShdw>
                </a:effectLst>
              </a:rPr>
              <a:t>Centre Walgwan Center</a:t>
            </a:r>
          </a:p>
          <a:p>
            <a:r>
              <a:rPr lang="en-CA" b="1" dirty="0">
                <a:solidFill>
                  <a:schemeClr val="bg1">
                    <a:lumMod val="95000"/>
                  </a:schemeClr>
                </a:solidFill>
                <a:effectLst>
                  <a:outerShdw blurRad="38100" dist="38100" dir="2700000" algn="tl">
                    <a:srgbClr val="000000">
                      <a:alpha val="43137"/>
                    </a:srgbClr>
                  </a:outerShdw>
                </a:effectLst>
              </a:rPr>
              <a:t>Plan </a:t>
            </a:r>
            <a:r>
              <a:rPr lang="fr-FR" b="1" noProof="0" dirty="0">
                <a:solidFill>
                  <a:schemeClr val="bg1">
                    <a:lumMod val="95000"/>
                  </a:schemeClr>
                </a:solidFill>
                <a:effectLst>
                  <a:outerShdw blurRad="38100" dist="38100" dir="2700000" algn="tl">
                    <a:srgbClr val="000000">
                      <a:alpha val="43137"/>
                    </a:srgbClr>
                  </a:outerShdw>
                </a:effectLst>
              </a:rPr>
              <a:t>stratégique</a:t>
            </a:r>
            <a:endParaRPr lang="fr-CA" b="1" dirty="0">
              <a:solidFill>
                <a:schemeClr val="bg1">
                  <a:lumMod val="95000"/>
                </a:schemeClr>
              </a:solidFill>
              <a:effectLst>
                <a:outerShdw blurRad="38100" dist="38100" dir="2700000" algn="tl">
                  <a:srgbClr val="000000">
                    <a:alpha val="43137"/>
                  </a:srgbClr>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511874" y="210541"/>
            <a:ext cx="5517515" cy="1208023"/>
          </a:xfrm>
          <a:prstGeom prst="rect">
            <a:avLst/>
          </a:prstGeom>
        </p:spPr>
        <p:txBody>
          <a:bodyPr vert="horz" wrap="square" lIns="0" tIns="12700" rIns="0" bIns="0" rtlCol="0">
            <a:spAutoFit/>
          </a:bodyPr>
          <a:lstStyle/>
          <a:p>
            <a:pPr marL="12700">
              <a:lnSpc>
                <a:spcPct val="100000"/>
              </a:lnSpc>
              <a:spcBef>
                <a:spcPts val="100"/>
              </a:spcBef>
            </a:pPr>
            <a:r>
              <a:rPr lang="fr-FR" sz="2800" b="1" spc="-5" noProof="0" dirty="0">
                <a:solidFill>
                  <a:srgbClr val="FFC000"/>
                </a:solidFill>
                <a:latin typeface="Century Gothic" panose="020B0502020202020204" pitchFamily="34" charset="0"/>
                <a:cs typeface="Segoe UI Black"/>
              </a:rPr>
              <a:t>Résultat</a:t>
            </a:r>
            <a:r>
              <a:rPr lang="en-US" sz="2800" b="1" spc="-5" dirty="0">
                <a:solidFill>
                  <a:srgbClr val="FFC000"/>
                </a:solidFill>
                <a:latin typeface="Century Gothic" panose="020B0502020202020204" pitchFamily="34" charset="0"/>
                <a:cs typeface="Segoe UI Black"/>
              </a:rPr>
              <a:t> </a:t>
            </a:r>
            <a:r>
              <a:rPr lang="fr-FR" sz="2800" b="1" spc="-5" noProof="0" dirty="0">
                <a:solidFill>
                  <a:srgbClr val="FFC000"/>
                </a:solidFill>
                <a:latin typeface="Century Gothic" panose="020B0502020202020204" pitchFamily="34" charset="0"/>
                <a:cs typeface="Segoe UI Black"/>
              </a:rPr>
              <a:t>organisationnel (suite)</a:t>
            </a:r>
          </a:p>
          <a:p>
            <a:pPr marL="12700">
              <a:lnSpc>
                <a:spcPct val="100000"/>
              </a:lnSpc>
              <a:spcBef>
                <a:spcPts val="100"/>
              </a:spcBef>
            </a:pPr>
            <a:endParaRPr lang="en-US" sz="2800" b="1" spc="-5" dirty="0">
              <a:solidFill>
                <a:srgbClr val="FFC000"/>
              </a:solidFill>
              <a:latin typeface="Century Gothic" panose="020B0502020202020204" pitchFamily="34" charset="0"/>
              <a:cs typeface="Segoe UI Black"/>
            </a:endParaRPr>
          </a:p>
          <a:p>
            <a:pPr marL="12700">
              <a:lnSpc>
                <a:spcPct val="100000"/>
              </a:lnSpc>
              <a:spcBef>
                <a:spcPts val="100"/>
              </a:spcBef>
            </a:pPr>
            <a:r>
              <a:rPr lang="fr-FR" sz="2000" b="1" i="1" u="none" strike="noStrike" dirty="0">
                <a:solidFill>
                  <a:schemeClr val="bg1"/>
                </a:solidFill>
                <a:effectLst/>
                <a:latin typeface="Century Gothic" panose="020B0502020202020204" pitchFamily="34" charset="0"/>
              </a:rPr>
              <a:t>Un personnel compétent, dévoué et résilient</a:t>
            </a:r>
            <a:r>
              <a:rPr lang="fr-FR" sz="2000" b="1" dirty="0">
                <a:solidFill>
                  <a:schemeClr val="bg1"/>
                </a:solidFill>
                <a:latin typeface="Century Gothic" panose="020B0502020202020204" pitchFamily="34" charset="0"/>
              </a:rPr>
              <a:t> </a:t>
            </a:r>
            <a:endParaRPr sz="2000" b="1" dirty="0">
              <a:solidFill>
                <a:schemeClr val="bg1"/>
              </a:solidFill>
              <a:latin typeface="Century Gothic" panose="020B0502020202020204" pitchFamily="34" charset="0"/>
              <a:cs typeface="Segoe UI Black"/>
            </a:endParaRPr>
          </a:p>
        </p:txBody>
      </p:sp>
      <p:sp>
        <p:nvSpPr>
          <p:cNvPr id="40" name="object 40"/>
          <p:cNvSpPr/>
          <p:nvPr/>
        </p:nvSpPr>
        <p:spPr>
          <a:xfrm>
            <a:off x="9661397" y="3660140"/>
            <a:ext cx="396240" cy="685165"/>
          </a:xfrm>
          <a:custGeom>
            <a:avLst/>
            <a:gdLst/>
            <a:ahLst/>
            <a:cxnLst/>
            <a:rect l="l" t="t" r="r" b="b"/>
            <a:pathLst>
              <a:path w="396240" h="685164">
                <a:moveTo>
                  <a:pt x="0" y="0"/>
                </a:moveTo>
                <a:lnTo>
                  <a:pt x="46181" y="2665"/>
                </a:lnTo>
                <a:lnTo>
                  <a:pt x="90802" y="10465"/>
                </a:lnTo>
                <a:lnTo>
                  <a:pt x="133563" y="23100"/>
                </a:lnTo>
                <a:lnTo>
                  <a:pt x="174168" y="40274"/>
                </a:lnTo>
                <a:lnTo>
                  <a:pt x="212319" y="61688"/>
                </a:lnTo>
                <a:lnTo>
                  <a:pt x="247717" y="87044"/>
                </a:lnTo>
                <a:lnTo>
                  <a:pt x="280066" y="116046"/>
                </a:lnTo>
                <a:lnTo>
                  <a:pt x="309068" y="148395"/>
                </a:lnTo>
                <a:lnTo>
                  <a:pt x="334424" y="183793"/>
                </a:lnTo>
                <a:lnTo>
                  <a:pt x="355838" y="221944"/>
                </a:lnTo>
                <a:lnTo>
                  <a:pt x="373012" y="262549"/>
                </a:lnTo>
                <a:lnTo>
                  <a:pt x="385647" y="305310"/>
                </a:lnTo>
                <a:lnTo>
                  <a:pt x="393447" y="349931"/>
                </a:lnTo>
                <a:lnTo>
                  <a:pt x="396112" y="396113"/>
                </a:lnTo>
                <a:lnTo>
                  <a:pt x="393376" y="442654"/>
                </a:lnTo>
                <a:lnTo>
                  <a:pt x="385289" y="488157"/>
                </a:lnTo>
                <a:lnTo>
                  <a:pt x="372040" y="532186"/>
                </a:lnTo>
                <a:lnTo>
                  <a:pt x="353814" y="574309"/>
                </a:lnTo>
                <a:lnTo>
                  <a:pt x="330798" y="614093"/>
                </a:lnTo>
                <a:lnTo>
                  <a:pt x="303180" y="651105"/>
                </a:lnTo>
                <a:lnTo>
                  <a:pt x="271145" y="684911"/>
                </a:lnTo>
                <a:lnTo>
                  <a:pt x="157225" y="563626"/>
                </a:lnTo>
                <a:lnTo>
                  <a:pt x="187770" y="528523"/>
                </a:lnTo>
                <a:lnTo>
                  <a:pt x="210034" y="489239"/>
                </a:lnTo>
                <a:lnTo>
                  <a:pt x="223975" y="447080"/>
                </a:lnTo>
                <a:lnTo>
                  <a:pt x="229552" y="403351"/>
                </a:lnTo>
                <a:lnTo>
                  <a:pt x="226723" y="359361"/>
                </a:lnTo>
                <a:lnTo>
                  <a:pt x="215447" y="316416"/>
                </a:lnTo>
                <a:lnTo>
                  <a:pt x="195682" y="275822"/>
                </a:lnTo>
                <a:lnTo>
                  <a:pt x="167385" y="238887"/>
                </a:lnTo>
                <a:lnTo>
                  <a:pt x="131820" y="208053"/>
                </a:lnTo>
                <a:lnTo>
                  <a:pt x="91170" y="185293"/>
                </a:lnTo>
                <a:lnTo>
                  <a:pt x="46781" y="171199"/>
                </a:lnTo>
                <a:lnTo>
                  <a:pt x="0" y="166370"/>
                </a:lnTo>
                <a:lnTo>
                  <a:pt x="0" y="0"/>
                </a:lnTo>
                <a:close/>
              </a:path>
            </a:pathLst>
          </a:custGeom>
          <a:ln w="19050">
            <a:solidFill>
              <a:srgbClr val="FFFFFF"/>
            </a:solidFill>
          </a:ln>
        </p:spPr>
        <p:txBody>
          <a:bodyPr wrap="square" lIns="0" tIns="0" rIns="0" bIns="0" rtlCol="0"/>
          <a:lstStyle/>
          <a:p>
            <a:endParaRPr dirty="0"/>
          </a:p>
        </p:txBody>
      </p:sp>
      <p:sp>
        <p:nvSpPr>
          <p:cNvPr id="42" name="object 42"/>
          <p:cNvSpPr/>
          <p:nvPr/>
        </p:nvSpPr>
        <p:spPr>
          <a:xfrm>
            <a:off x="9265348" y="3660140"/>
            <a:ext cx="667385" cy="792480"/>
          </a:xfrm>
          <a:custGeom>
            <a:avLst/>
            <a:gdLst/>
            <a:ahLst/>
            <a:cxnLst/>
            <a:rect l="l" t="t" r="r" b="b"/>
            <a:pathLst>
              <a:path w="667384" h="792479">
                <a:moveTo>
                  <a:pt x="667194" y="684911"/>
                </a:moveTo>
                <a:lnTo>
                  <a:pt x="631687" y="714611"/>
                </a:lnTo>
                <a:lnTo>
                  <a:pt x="593809" y="739497"/>
                </a:lnTo>
                <a:lnTo>
                  <a:pt x="553980" y="759580"/>
                </a:lnTo>
                <a:lnTo>
                  <a:pt x="512620" y="774875"/>
                </a:lnTo>
                <a:lnTo>
                  <a:pt x="470149" y="785395"/>
                </a:lnTo>
                <a:lnTo>
                  <a:pt x="426987" y="791153"/>
                </a:lnTo>
                <a:lnTo>
                  <a:pt x="383555" y="792162"/>
                </a:lnTo>
                <a:lnTo>
                  <a:pt x="340273" y="788436"/>
                </a:lnTo>
                <a:lnTo>
                  <a:pt x="297561" y="779988"/>
                </a:lnTo>
                <a:lnTo>
                  <a:pt x="255838" y="766831"/>
                </a:lnTo>
                <a:lnTo>
                  <a:pt x="215526" y="748979"/>
                </a:lnTo>
                <a:lnTo>
                  <a:pt x="177044" y="726445"/>
                </a:lnTo>
                <a:lnTo>
                  <a:pt x="140812" y="699242"/>
                </a:lnTo>
                <a:lnTo>
                  <a:pt x="107251" y="667385"/>
                </a:lnTo>
                <a:lnTo>
                  <a:pt x="77550" y="631878"/>
                </a:lnTo>
                <a:lnTo>
                  <a:pt x="52665" y="594000"/>
                </a:lnTo>
                <a:lnTo>
                  <a:pt x="32581" y="554170"/>
                </a:lnTo>
                <a:lnTo>
                  <a:pt x="17286" y="512810"/>
                </a:lnTo>
                <a:lnTo>
                  <a:pt x="6766" y="470339"/>
                </a:lnTo>
                <a:lnTo>
                  <a:pt x="1009" y="427178"/>
                </a:lnTo>
                <a:lnTo>
                  <a:pt x="0" y="383746"/>
                </a:lnTo>
                <a:lnTo>
                  <a:pt x="3726" y="340464"/>
                </a:lnTo>
                <a:lnTo>
                  <a:pt x="12174" y="297751"/>
                </a:lnTo>
                <a:lnTo>
                  <a:pt x="25330" y="256029"/>
                </a:lnTo>
                <a:lnTo>
                  <a:pt x="43182" y="215716"/>
                </a:lnTo>
                <a:lnTo>
                  <a:pt x="65716" y="177234"/>
                </a:lnTo>
                <a:lnTo>
                  <a:pt x="92919" y="141002"/>
                </a:lnTo>
                <a:lnTo>
                  <a:pt x="124777" y="107442"/>
                </a:lnTo>
                <a:lnTo>
                  <a:pt x="163401" y="75538"/>
                </a:lnTo>
                <a:lnTo>
                  <a:pt x="205380" y="48937"/>
                </a:lnTo>
                <a:lnTo>
                  <a:pt x="250174" y="27860"/>
                </a:lnTo>
                <a:lnTo>
                  <a:pt x="297243" y="12530"/>
                </a:lnTo>
                <a:lnTo>
                  <a:pt x="346048" y="3169"/>
                </a:lnTo>
                <a:lnTo>
                  <a:pt x="396049" y="0"/>
                </a:lnTo>
                <a:lnTo>
                  <a:pt x="396049" y="166370"/>
                </a:lnTo>
                <a:lnTo>
                  <a:pt x="349709" y="171037"/>
                </a:lnTo>
                <a:lnTo>
                  <a:pt x="306554" y="184425"/>
                </a:lnTo>
                <a:lnTo>
                  <a:pt x="267506" y="205609"/>
                </a:lnTo>
                <a:lnTo>
                  <a:pt x="233489" y="233664"/>
                </a:lnTo>
                <a:lnTo>
                  <a:pt x="205425" y="267666"/>
                </a:lnTo>
                <a:lnTo>
                  <a:pt x="184237" y="306691"/>
                </a:lnTo>
                <a:lnTo>
                  <a:pt x="170847" y="349814"/>
                </a:lnTo>
                <a:lnTo>
                  <a:pt x="166179" y="396113"/>
                </a:lnTo>
                <a:lnTo>
                  <a:pt x="170847" y="442453"/>
                </a:lnTo>
                <a:lnTo>
                  <a:pt x="184237" y="485608"/>
                </a:lnTo>
                <a:lnTo>
                  <a:pt x="205425" y="524655"/>
                </a:lnTo>
                <a:lnTo>
                  <a:pt x="233489" y="558673"/>
                </a:lnTo>
                <a:lnTo>
                  <a:pt x="267506" y="586737"/>
                </a:lnTo>
                <a:lnTo>
                  <a:pt x="306554" y="607925"/>
                </a:lnTo>
                <a:lnTo>
                  <a:pt x="349709" y="621314"/>
                </a:lnTo>
                <a:lnTo>
                  <a:pt x="396049" y="625983"/>
                </a:lnTo>
                <a:lnTo>
                  <a:pt x="439279" y="621865"/>
                </a:lnTo>
                <a:lnTo>
                  <a:pt x="480615" y="609806"/>
                </a:lnTo>
                <a:lnTo>
                  <a:pt x="518975" y="590246"/>
                </a:lnTo>
                <a:lnTo>
                  <a:pt x="553275" y="563626"/>
                </a:lnTo>
                <a:lnTo>
                  <a:pt x="667194" y="684911"/>
                </a:lnTo>
                <a:close/>
              </a:path>
            </a:pathLst>
          </a:custGeom>
          <a:ln w="19050">
            <a:solidFill>
              <a:srgbClr val="FFFFFF"/>
            </a:solidFill>
          </a:ln>
        </p:spPr>
        <p:txBody>
          <a:bodyPr wrap="square" lIns="0" tIns="0" rIns="0" bIns="0" rtlCol="0"/>
          <a:lstStyle/>
          <a:p>
            <a:endParaRPr dirty="0"/>
          </a:p>
        </p:txBody>
      </p:sp>
      <p:sp>
        <p:nvSpPr>
          <p:cNvPr id="57" name="TextBox 56">
            <a:extLst>
              <a:ext uri="{FF2B5EF4-FFF2-40B4-BE49-F238E27FC236}">
                <a16:creationId xmlns:a16="http://schemas.microsoft.com/office/drawing/2014/main" id="{81E3EC72-E0DA-3048-F357-F17FF6F3B680}"/>
              </a:ext>
            </a:extLst>
          </p:cNvPr>
          <p:cNvSpPr txBox="1"/>
          <p:nvPr/>
        </p:nvSpPr>
        <p:spPr>
          <a:xfrm>
            <a:off x="191010" y="2356939"/>
            <a:ext cx="5676390" cy="1138773"/>
          </a:xfrm>
          <a:prstGeom prst="rect">
            <a:avLst/>
          </a:prstGeom>
          <a:noFill/>
        </p:spPr>
        <p:txBody>
          <a:bodyPr wrap="square">
            <a:spAutoFit/>
          </a:bodyPr>
          <a:lstStyle/>
          <a:p>
            <a:r>
              <a:rPr lang="fr-FR" sz="2800" b="1" i="0" u="none" strike="noStrike" dirty="0">
                <a:solidFill>
                  <a:srgbClr val="FFC000"/>
                </a:solidFill>
                <a:effectLst/>
                <a:latin typeface="Century Gothic" panose="020B0502020202020204" pitchFamily="34" charset="0"/>
              </a:rPr>
              <a:t>1.3</a:t>
            </a:r>
            <a:r>
              <a:rPr lang="fr-FR" sz="1800" b="0" i="0" u="none" strike="noStrike" dirty="0">
                <a:solidFill>
                  <a:srgbClr val="000000"/>
                </a:solidFill>
                <a:effectLst/>
                <a:latin typeface="Century Gothic" panose="020B0502020202020204"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Évaluer le processus de la gestion participative et adopter des améliorations pour normaliser cette approche.</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sp>
        <p:nvSpPr>
          <p:cNvPr id="61" name="TextBox 60">
            <a:extLst>
              <a:ext uri="{FF2B5EF4-FFF2-40B4-BE49-F238E27FC236}">
                <a16:creationId xmlns:a16="http://schemas.microsoft.com/office/drawing/2014/main" id="{6BA9AF26-52E5-9876-BE74-1E73C0210E5A}"/>
              </a:ext>
            </a:extLst>
          </p:cNvPr>
          <p:cNvSpPr txBox="1"/>
          <p:nvPr/>
        </p:nvSpPr>
        <p:spPr>
          <a:xfrm>
            <a:off x="191011" y="4468246"/>
            <a:ext cx="5676390" cy="1138773"/>
          </a:xfrm>
          <a:prstGeom prst="rect">
            <a:avLst/>
          </a:prstGeom>
          <a:noFill/>
        </p:spPr>
        <p:txBody>
          <a:bodyPr wrap="square">
            <a:spAutoFit/>
          </a:bodyPr>
          <a:lstStyle/>
          <a:p>
            <a:r>
              <a:rPr lang="fr-FR" sz="2800" b="1" i="0" u="none" strike="noStrike" dirty="0">
                <a:solidFill>
                  <a:srgbClr val="FFC000"/>
                </a:solidFill>
                <a:effectLst/>
                <a:latin typeface="Century Gothic" panose="020B0502020202020204" pitchFamily="34" charset="0"/>
              </a:rPr>
              <a:t>1.4 </a:t>
            </a:r>
            <a:r>
              <a:rPr lang="fr-FR" sz="1800" b="0" i="0" u="none" strike="noStrike" dirty="0">
                <a:solidFill>
                  <a:srgbClr val="000000"/>
                </a:solidFill>
                <a:effectLst/>
                <a:latin typeface="Century Gothic" panose="020B0502020202020204"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Planifier, concevoir et obtenir des espaces et des installations de qualité, adéquates pour soutenir les résultats stratégiques de ce plan.</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pic>
        <p:nvPicPr>
          <p:cNvPr id="7" name="Image 6">
            <a:extLst>
              <a:ext uri="{FF2B5EF4-FFF2-40B4-BE49-F238E27FC236}">
                <a16:creationId xmlns:a16="http://schemas.microsoft.com/office/drawing/2014/main" id="{074A0F0B-6788-4A91-C498-B95C3AD216C5}"/>
              </a:ext>
            </a:extLst>
          </p:cNvPr>
          <p:cNvPicPr>
            <a:picLocks noChangeAspect="1"/>
          </p:cNvPicPr>
          <p:nvPr/>
        </p:nvPicPr>
        <p:blipFill>
          <a:blip r:embed="rId3"/>
          <a:stretch>
            <a:fillRect/>
          </a:stretch>
        </p:blipFill>
        <p:spPr>
          <a:xfrm>
            <a:off x="7391400" y="1095701"/>
            <a:ext cx="3475021" cy="804742"/>
          </a:xfrm>
          <a:prstGeom prst="rect">
            <a:avLst/>
          </a:prstGeom>
        </p:spPr>
      </p:pic>
      <p:sp>
        <p:nvSpPr>
          <p:cNvPr id="8" name="ZoneTexte 7">
            <a:extLst>
              <a:ext uri="{FF2B5EF4-FFF2-40B4-BE49-F238E27FC236}">
                <a16:creationId xmlns:a16="http://schemas.microsoft.com/office/drawing/2014/main" id="{0348FE57-D16B-BFB1-44E0-A5F6B4ABE1F9}"/>
              </a:ext>
            </a:extLst>
          </p:cNvPr>
          <p:cNvSpPr txBox="1"/>
          <p:nvPr/>
        </p:nvSpPr>
        <p:spPr>
          <a:xfrm>
            <a:off x="9829800" y="1000780"/>
            <a:ext cx="811441" cy="523220"/>
          </a:xfrm>
          <a:prstGeom prst="rect">
            <a:avLst/>
          </a:prstGeom>
          <a:noFill/>
        </p:spPr>
        <p:txBody>
          <a:bodyPr wrap="none" rtlCol="0">
            <a:spAutoFit/>
          </a:bodyPr>
          <a:lstStyle/>
          <a:p>
            <a:r>
              <a:rPr lang="en-CA" sz="2800" b="1" dirty="0">
                <a:effectLst>
                  <a:outerShdw blurRad="38100" dist="38100" dir="2700000" algn="tl">
                    <a:srgbClr val="000000">
                      <a:alpha val="43137"/>
                    </a:srgbClr>
                  </a:outerShdw>
                </a:effectLst>
              </a:rPr>
              <a:t>79%</a:t>
            </a:r>
            <a:endParaRPr lang="fr-CA" sz="2800" b="1" dirty="0">
              <a:effectLst>
                <a:outerShdw blurRad="38100" dist="38100" dir="2700000" algn="tl">
                  <a:srgbClr val="000000">
                    <a:alpha val="43137"/>
                  </a:srgbClr>
                </a:outerShdw>
              </a:effectLst>
            </a:endParaRPr>
          </a:p>
        </p:txBody>
      </p:sp>
      <p:pic>
        <p:nvPicPr>
          <p:cNvPr id="9" name="Image 8">
            <a:extLst>
              <a:ext uri="{FF2B5EF4-FFF2-40B4-BE49-F238E27FC236}">
                <a16:creationId xmlns:a16="http://schemas.microsoft.com/office/drawing/2014/main" id="{B6FD278E-8231-2727-BDD6-72DE92BB9B20}"/>
              </a:ext>
            </a:extLst>
          </p:cNvPr>
          <p:cNvPicPr>
            <a:picLocks noChangeAspect="1"/>
          </p:cNvPicPr>
          <p:nvPr/>
        </p:nvPicPr>
        <p:blipFill>
          <a:blip r:embed="rId4"/>
          <a:stretch>
            <a:fillRect/>
          </a:stretch>
        </p:blipFill>
        <p:spPr>
          <a:xfrm>
            <a:off x="9781028" y="1383780"/>
            <a:ext cx="48772" cy="140220"/>
          </a:xfrm>
          <a:prstGeom prst="rect">
            <a:avLst/>
          </a:prstGeom>
        </p:spPr>
      </p:pic>
      <p:sp>
        <p:nvSpPr>
          <p:cNvPr id="14" name="ZoneTexte 13">
            <a:extLst>
              <a:ext uri="{FF2B5EF4-FFF2-40B4-BE49-F238E27FC236}">
                <a16:creationId xmlns:a16="http://schemas.microsoft.com/office/drawing/2014/main" id="{DA4A6905-862A-FC19-3B36-817B999E5BA9}"/>
              </a:ext>
            </a:extLst>
          </p:cNvPr>
          <p:cNvSpPr txBox="1"/>
          <p:nvPr/>
        </p:nvSpPr>
        <p:spPr>
          <a:xfrm>
            <a:off x="8634704" y="6242283"/>
            <a:ext cx="988412" cy="276999"/>
          </a:xfrm>
          <a:prstGeom prst="rect">
            <a:avLst/>
          </a:prstGeom>
          <a:noFill/>
        </p:spPr>
        <p:txBody>
          <a:bodyPr wrap="none" rtlCol="0">
            <a:spAutoFit/>
          </a:bodyPr>
          <a:lstStyle/>
          <a:p>
            <a:r>
              <a:rPr lang="fr-CA" sz="1200" dirty="0"/>
              <a:t>En avril 2025</a:t>
            </a:r>
          </a:p>
        </p:txBody>
      </p:sp>
      <p:sp>
        <p:nvSpPr>
          <p:cNvPr id="15" name="ZoneTexte 14">
            <a:extLst>
              <a:ext uri="{FF2B5EF4-FFF2-40B4-BE49-F238E27FC236}">
                <a16:creationId xmlns:a16="http://schemas.microsoft.com/office/drawing/2014/main" id="{1D1D5101-6CA1-FDB4-BB24-EF9B92E8755C}"/>
              </a:ext>
            </a:extLst>
          </p:cNvPr>
          <p:cNvSpPr txBox="1"/>
          <p:nvPr/>
        </p:nvSpPr>
        <p:spPr>
          <a:xfrm>
            <a:off x="6283815" y="6242283"/>
            <a:ext cx="1211870" cy="276999"/>
          </a:xfrm>
          <a:prstGeom prst="rect">
            <a:avLst/>
          </a:prstGeom>
          <a:noFill/>
        </p:spPr>
        <p:txBody>
          <a:bodyPr wrap="none" rtlCol="0">
            <a:spAutoFit/>
          </a:bodyPr>
          <a:lstStyle/>
          <a:p>
            <a:r>
              <a:rPr lang="fr-CA" sz="1200" dirty="0"/>
              <a:t>En octobre 2024</a:t>
            </a:r>
          </a:p>
        </p:txBody>
      </p:sp>
      <p:sp>
        <p:nvSpPr>
          <p:cNvPr id="16" name="ZoneTexte 13">
            <a:extLst>
              <a:ext uri="{FF2B5EF4-FFF2-40B4-BE49-F238E27FC236}">
                <a16:creationId xmlns:a16="http://schemas.microsoft.com/office/drawing/2014/main" id="{4F93CA2C-8E37-CC58-8822-40AC8F9E3430}"/>
              </a:ext>
            </a:extLst>
          </p:cNvPr>
          <p:cNvSpPr txBox="1"/>
          <p:nvPr/>
        </p:nvSpPr>
        <p:spPr>
          <a:xfrm>
            <a:off x="10515600" y="6236166"/>
            <a:ext cx="1075103" cy="276999"/>
          </a:xfrm>
          <a:prstGeom prst="rect">
            <a:avLst/>
          </a:prstGeom>
          <a:noFill/>
        </p:spPr>
        <p:txBody>
          <a:bodyPr wrap="none" rtlCol="0">
            <a:spAutoFit/>
          </a:bodyPr>
          <a:lstStyle/>
          <a:p>
            <a:r>
              <a:rPr lang="fr-CA" sz="1200" dirty="0"/>
              <a:t>En juillet 2026</a:t>
            </a:r>
          </a:p>
        </p:txBody>
      </p:sp>
      <p:graphicFrame>
        <p:nvGraphicFramePr>
          <p:cNvPr id="17" name="Chart 16">
            <a:extLst>
              <a:ext uri="{FF2B5EF4-FFF2-40B4-BE49-F238E27FC236}">
                <a16:creationId xmlns:a16="http://schemas.microsoft.com/office/drawing/2014/main" id="{DDA8F90C-F1AB-D217-4BA9-391D827949C7}"/>
              </a:ext>
            </a:extLst>
          </p:cNvPr>
          <p:cNvGraphicFramePr>
            <a:graphicFrameLocks/>
          </p:cNvGraphicFramePr>
          <p:nvPr>
            <p:extLst>
              <p:ext uri="{D42A27DB-BD31-4B8C-83A1-F6EECF244321}">
                <p14:modId xmlns:p14="http://schemas.microsoft.com/office/powerpoint/2010/main" val="2784353470"/>
              </p:ext>
            </p:extLst>
          </p:nvPr>
        </p:nvGraphicFramePr>
        <p:xfrm>
          <a:off x="5867400" y="2130742"/>
          <a:ext cx="2085975" cy="193833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hart 17">
            <a:extLst>
              <a:ext uri="{FF2B5EF4-FFF2-40B4-BE49-F238E27FC236}">
                <a16:creationId xmlns:a16="http://schemas.microsoft.com/office/drawing/2014/main" id="{865F14D8-44BD-3151-8DDC-9B887EA6C02D}"/>
              </a:ext>
            </a:extLst>
          </p:cNvPr>
          <p:cNvGraphicFramePr>
            <a:graphicFrameLocks/>
          </p:cNvGraphicFramePr>
          <p:nvPr>
            <p:extLst>
              <p:ext uri="{D42A27DB-BD31-4B8C-83A1-F6EECF244321}">
                <p14:modId xmlns:p14="http://schemas.microsoft.com/office/powerpoint/2010/main" val="992031723"/>
              </p:ext>
            </p:extLst>
          </p:nvPr>
        </p:nvGraphicFramePr>
        <p:xfrm>
          <a:off x="5851525" y="4219961"/>
          <a:ext cx="2076450" cy="186213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Chart 18">
            <a:extLst>
              <a:ext uri="{FF2B5EF4-FFF2-40B4-BE49-F238E27FC236}">
                <a16:creationId xmlns:a16="http://schemas.microsoft.com/office/drawing/2014/main" id="{0733E346-8252-3AD1-3BAC-33E0376EA949}"/>
              </a:ext>
            </a:extLst>
          </p:cNvPr>
          <p:cNvGraphicFramePr>
            <a:graphicFrameLocks/>
          </p:cNvGraphicFramePr>
          <p:nvPr>
            <p:extLst>
              <p:ext uri="{D42A27DB-BD31-4B8C-83A1-F6EECF244321}">
                <p14:modId xmlns:p14="http://schemas.microsoft.com/office/powerpoint/2010/main" val="3358149271"/>
              </p:ext>
            </p:extLst>
          </p:nvPr>
        </p:nvGraphicFramePr>
        <p:xfrm>
          <a:off x="7971662" y="2129472"/>
          <a:ext cx="2085975" cy="189071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0" name="Chart 19">
            <a:extLst>
              <a:ext uri="{FF2B5EF4-FFF2-40B4-BE49-F238E27FC236}">
                <a16:creationId xmlns:a16="http://schemas.microsoft.com/office/drawing/2014/main" id="{4F16A80D-F098-75E0-527C-70E3F3F01C03}"/>
              </a:ext>
            </a:extLst>
          </p:cNvPr>
          <p:cNvGraphicFramePr>
            <a:graphicFrameLocks/>
          </p:cNvGraphicFramePr>
          <p:nvPr>
            <p:extLst>
              <p:ext uri="{D42A27DB-BD31-4B8C-83A1-F6EECF244321}">
                <p14:modId xmlns:p14="http://schemas.microsoft.com/office/powerpoint/2010/main" val="332483265"/>
              </p:ext>
            </p:extLst>
          </p:nvPr>
        </p:nvGraphicFramePr>
        <p:xfrm>
          <a:off x="10075924" y="2129471"/>
          <a:ext cx="2076450" cy="189071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1" name="Chart 20">
            <a:extLst>
              <a:ext uri="{FF2B5EF4-FFF2-40B4-BE49-F238E27FC236}">
                <a16:creationId xmlns:a16="http://schemas.microsoft.com/office/drawing/2014/main" id="{F2535AE1-73BA-07C8-38BC-AD6B4CAB3A32}"/>
              </a:ext>
            </a:extLst>
          </p:cNvPr>
          <p:cNvGraphicFramePr>
            <a:graphicFrameLocks/>
          </p:cNvGraphicFramePr>
          <p:nvPr>
            <p:extLst>
              <p:ext uri="{D42A27DB-BD31-4B8C-83A1-F6EECF244321}">
                <p14:modId xmlns:p14="http://schemas.microsoft.com/office/powerpoint/2010/main" val="1678160971"/>
              </p:ext>
            </p:extLst>
          </p:nvPr>
        </p:nvGraphicFramePr>
        <p:xfrm>
          <a:off x="7984362" y="4217585"/>
          <a:ext cx="2114550" cy="188118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2" name="Chart 21">
            <a:extLst>
              <a:ext uri="{FF2B5EF4-FFF2-40B4-BE49-F238E27FC236}">
                <a16:creationId xmlns:a16="http://schemas.microsoft.com/office/drawing/2014/main" id="{BB93860E-DA5F-8DEE-881A-C92DD78CD941}"/>
              </a:ext>
            </a:extLst>
          </p:cNvPr>
          <p:cNvGraphicFramePr>
            <a:graphicFrameLocks/>
          </p:cNvGraphicFramePr>
          <p:nvPr>
            <p:extLst>
              <p:ext uri="{D42A27DB-BD31-4B8C-83A1-F6EECF244321}">
                <p14:modId xmlns:p14="http://schemas.microsoft.com/office/powerpoint/2010/main" val="1743828088"/>
              </p:ext>
            </p:extLst>
          </p:nvPr>
        </p:nvGraphicFramePr>
        <p:xfrm>
          <a:off x="10123106" y="4212822"/>
          <a:ext cx="2181225" cy="1890713"/>
        </p:xfrm>
        <a:graphic>
          <a:graphicData uri="http://schemas.openxmlformats.org/drawingml/2006/chart">
            <c:chart xmlns:c="http://schemas.openxmlformats.org/drawingml/2006/chart" xmlns:r="http://schemas.openxmlformats.org/officeDocument/2006/relationships" r:id="rId10"/>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14019" y="173863"/>
            <a:ext cx="7816850" cy="483465"/>
          </a:xfrm>
          <a:prstGeom prst="rect">
            <a:avLst/>
          </a:prstGeom>
        </p:spPr>
        <p:txBody>
          <a:bodyPr vert="horz" wrap="square" lIns="0" tIns="58419" rIns="0" bIns="0" rtlCol="0">
            <a:spAutoFit/>
          </a:bodyPr>
          <a:lstStyle/>
          <a:p>
            <a:pPr marL="850900" marR="5080" indent="-838835">
              <a:lnSpc>
                <a:spcPts val="3550"/>
              </a:lnSpc>
              <a:spcBef>
                <a:spcPts val="459"/>
              </a:spcBef>
            </a:pPr>
            <a:r>
              <a:rPr lang="fr-FR" sz="2800" b="1" i="0" u="none" strike="noStrike" noProof="0" dirty="0">
                <a:solidFill>
                  <a:srgbClr val="FFC000"/>
                </a:solidFill>
                <a:effectLst/>
                <a:latin typeface="Century Gothic" panose="020B0502020202020204" pitchFamily="34" charset="0"/>
              </a:rPr>
              <a:t>Résultat organisationnel </a:t>
            </a:r>
            <a:r>
              <a:rPr lang="fr-FR" sz="2000" noProof="0" dirty="0">
                <a:solidFill>
                  <a:schemeClr val="bg1"/>
                </a:solidFill>
                <a:latin typeface="Century Gothic" panose="020B0502020202020204" pitchFamily="34" charset="0"/>
              </a:rPr>
              <a:t> </a:t>
            </a:r>
          </a:p>
        </p:txBody>
      </p:sp>
      <p:sp>
        <p:nvSpPr>
          <p:cNvPr id="4" name="object 4"/>
          <p:cNvSpPr txBox="1"/>
          <p:nvPr/>
        </p:nvSpPr>
        <p:spPr>
          <a:xfrm>
            <a:off x="414019" y="2438400"/>
            <a:ext cx="6764655" cy="406400"/>
          </a:xfrm>
          <a:prstGeom prst="rect">
            <a:avLst/>
          </a:prstGeom>
        </p:spPr>
        <p:txBody>
          <a:bodyPr vert="horz" wrap="square" lIns="0" tIns="12065" rIns="0" bIns="0" rtlCol="0">
            <a:spAutoFit/>
          </a:bodyPr>
          <a:lstStyle/>
          <a:p>
            <a:pPr marL="12700">
              <a:lnSpc>
                <a:spcPct val="100000"/>
              </a:lnSpc>
              <a:spcBef>
                <a:spcPts val="95"/>
              </a:spcBef>
            </a:pPr>
            <a:r>
              <a:rPr lang="en-US" sz="2500" b="1" spc="-5" dirty="0">
                <a:solidFill>
                  <a:srgbClr val="FFC000"/>
                </a:solidFill>
                <a:latin typeface="Segoe UI"/>
                <a:cs typeface="Segoe UI"/>
              </a:rPr>
              <a:t>1.6</a:t>
            </a:r>
            <a:r>
              <a:rPr lang="en-US" sz="2500" b="1" spc="-5" dirty="0">
                <a:solidFill>
                  <a:srgbClr val="CA9F36"/>
                </a:solidFill>
                <a:latin typeface="Segoe UI"/>
                <a:cs typeface="Segoe UI"/>
              </a:rPr>
              <a:t>    </a:t>
            </a:r>
            <a:endParaRPr sz="2500" dirty="0">
              <a:latin typeface="Segoe UI"/>
              <a:cs typeface="Segoe UI"/>
            </a:endParaRPr>
          </a:p>
        </p:txBody>
      </p:sp>
      <p:sp>
        <p:nvSpPr>
          <p:cNvPr id="33" name="object 33"/>
          <p:cNvSpPr/>
          <p:nvPr/>
        </p:nvSpPr>
        <p:spPr>
          <a:xfrm>
            <a:off x="7745476" y="1746123"/>
            <a:ext cx="252729" cy="219075"/>
          </a:xfrm>
          <a:custGeom>
            <a:avLst/>
            <a:gdLst/>
            <a:ahLst/>
            <a:cxnLst/>
            <a:rect l="l" t="t" r="r" b="b"/>
            <a:pathLst>
              <a:path w="252729" h="219075">
                <a:moveTo>
                  <a:pt x="0" y="0"/>
                </a:moveTo>
                <a:lnTo>
                  <a:pt x="54798" y="3812"/>
                </a:lnTo>
                <a:lnTo>
                  <a:pt x="108201" y="15073"/>
                </a:lnTo>
                <a:lnTo>
                  <a:pt x="159453" y="33521"/>
                </a:lnTo>
                <a:lnTo>
                  <a:pt x="207796" y="58895"/>
                </a:lnTo>
                <a:lnTo>
                  <a:pt x="252475" y="90931"/>
                </a:lnTo>
                <a:lnTo>
                  <a:pt x="146430" y="219075"/>
                </a:lnTo>
                <a:lnTo>
                  <a:pt x="113657" y="196480"/>
                </a:lnTo>
                <a:lnTo>
                  <a:pt x="77787" y="179958"/>
                </a:lnTo>
                <a:lnTo>
                  <a:pt x="39631" y="169818"/>
                </a:lnTo>
                <a:lnTo>
                  <a:pt x="0" y="166369"/>
                </a:lnTo>
                <a:lnTo>
                  <a:pt x="0" y="0"/>
                </a:lnTo>
                <a:close/>
              </a:path>
            </a:pathLst>
          </a:custGeom>
          <a:ln w="19050">
            <a:solidFill>
              <a:srgbClr val="FFFFFF"/>
            </a:solidFill>
          </a:ln>
        </p:spPr>
        <p:txBody>
          <a:bodyPr wrap="square" lIns="0" tIns="0" rIns="0" bIns="0" rtlCol="0"/>
          <a:lstStyle/>
          <a:p>
            <a:endParaRPr dirty="0"/>
          </a:p>
        </p:txBody>
      </p:sp>
      <p:sp>
        <p:nvSpPr>
          <p:cNvPr id="39" name="object 39"/>
          <p:cNvSpPr/>
          <p:nvPr/>
        </p:nvSpPr>
        <p:spPr>
          <a:xfrm>
            <a:off x="8479790" y="2721610"/>
            <a:ext cx="0" cy="166370"/>
          </a:xfrm>
          <a:custGeom>
            <a:avLst/>
            <a:gdLst/>
            <a:ahLst/>
            <a:cxnLst/>
            <a:rect l="l" t="t" r="r" b="b"/>
            <a:pathLst>
              <a:path h="166369">
                <a:moveTo>
                  <a:pt x="0" y="0"/>
                </a:moveTo>
                <a:lnTo>
                  <a:pt x="0" y="166369"/>
                </a:lnTo>
              </a:path>
            </a:pathLst>
          </a:custGeom>
          <a:ln w="19050">
            <a:solidFill>
              <a:srgbClr val="FFFFFF"/>
            </a:solidFill>
          </a:ln>
        </p:spPr>
        <p:txBody>
          <a:bodyPr wrap="square" lIns="0" tIns="0" rIns="0" bIns="0" rtlCol="0"/>
          <a:lstStyle/>
          <a:p>
            <a:endParaRPr dirty="0"/>
          </a:p>
        </p:txBody>
      </p:sp>
      <p:sp>
        <p:nvSpPr>
          <p:cNvPr id="41" name="object 41"/>
          <p:cNvSpPr/>
          <p:nvPr/>
        </p:nvSpPr>
        <p:spPr>
          <a:xfrm>
            <a:off x="8083677" y="3962400"/>
            <a:ext cx="792480" cy="792480"/>
          </a:xfrm>
          <a:custGeom>
            <a:avLst/>
            <a:gdLst/>
            <a:ahLst/>
            <a:cxnLst/>
            <a:rect l="l" t="t" r="r" b="b"/>
            <a:pathLst>
              <a:path w="792479" h="792479">
                <a:moveTo>
                  <a:pt x="396113" y="0"/>
                </a:moveTo>
                <a:lnTo>
                  <a:pt x="442318" y="2664"/>
                </a:lnTo>
                <a:lnTo>
                  <a:pt x="486955" y="10458"/>
                </a:lnTo>
                <a:lnTo>
                  <a:pt x="529726" y="23087"/>
                </a:lnTo>
                <a:lnTo>
                  <a:pt x="570337" y="40251"/>
                </a:lnTo>
                <a:lnTo>
                  <a:pt x="608488" y="61656"/>
                </a:lnTo>
                <a:lnTo>
                  <a:pt x="643884" y="87004"/>
                </a:lnTo>
                <a:lnTo>
                  <a:pt x="676227" y="115998"/>
                </a:lnTo>
                <a:lnTo>
                  <a:pt x="705221" y="148341"/>
                </a:lnTo>
                <a:lnTo>
                  <a:pt x="730569" y="183737"/>
                </a:lnTo>
                <a:lnTo>
                  <a:pt x="751974" y="221888"/>
                </a:lnTo>
                <a:lnTo>
                  <a:pt x="769138" y="262499"/>
                </a:lnTo>
                <a:lnTo>
                  <a:pt x="781767" y="305270"/>
                </a:lnTo>
                <a:lnTo>
                  <a:pt x="789561" y="349907"/>
                </a:lnTo>
                <a:lnTo>
                  <a:pt x="792226" y="396113"/>
                </a:lnTo>
                <a:lnTo>
                  <a:pt x="789561" y="442318"/>
                </a:lnTo>
                <a:lnTo>
                  <a:pt x="781767" y="486955"/>
                </a:lnTo>
                <a:lnTo>
                  <a:pt x="769138" y="529726"/>
                </a:lnTo>
                <a:lnTo>
                  <a:pt x="751974" y="570337"/>
                </a:lnTo>
                <a:lnTo>
                  <a:pt x="730569" y="608488"/>
                </a:lnTo>
                <a:lnTo>
                  <a:pt x="705221" y="643884"/>
                </a:lnTo>
                <a:lnTo>
                  <a:pt x="676227" y="676227"/>
                </a:lnTo>
                <a:lnTo>
                  <a:pt x="643884" y="705221"/>
                </a:lnTo>
                <a:lnTo>
                  <a:pt x="608488" y="730569"/>
                </a:lnTo>
                <a:lnTo>
                  <a:pt x="570337" y="751974"/>
                </a:lnTo>
                <a:lnTo>
                  <a:pt x="529726" y="769138"/>
                </a:lnTo>
                <a:lnTo>
                  <a:pt x="486955" y="781767"/>
                </a:lnTo>
                <a:lnTo>
                  <a:pt x="442318" y="789561"/>
                </a:lnTo>
                <a:lnTo>
                  <a:pt x="396113" y="792226"/>
                </a:lnTo>
                <a:lnTo>
                  <a:pt x="349907" y="789561"/>
                </a:lnTo>
                <a:lnTo>
                  <a:pt x="305270" y="781767"/>
                </a:lnTo>
                <a:lnTo>
                  <a:pt x="262499" y="769138"/>
                </a:lnTo>
                <a:lnTo>
                  <a:pt x="221888" y="751974"/>
                </a:lnTo>
                <a:lnTo>
                  <a:pt x="183737" y="730569"/>
                </a:lnTo>
                <a:lnTo>
                  <a:pt x="148341" y="705221"/>
                </a:lnTo>
                <a:lnTo>
                  <a:pt x="115998" y="676227"/>
                </a:lnTo>
                <a:lnTo>
                  <a:pt x="87004" y="643884"/>
                </a:lnTo>
                <a:lnTo>
                  <a:pt x="61656" y="608488"/>
                </a:lnTo>
                <a:lnTo>
                  <a:pt x="40251" y="570337"/>
                </a:lnTo>
                <a:lnTo>
                  <a:pt x="23087" y="529726"/>
                </a:lnTo>
                <a:lnTo>
                  <a:pt x="10458" y="486955"/>
                </a:lnTo>
                <a:lnTo>
                  <a:pt x="2664" y="442318"/>
                </a:lnTo>
                <a:lnTo>
                  <a:pt x="0" y="396113"/>
                </a:lnTo>
                <a:lnTo>
                  <a:pt x="2664" y="349907"/>
                </a:lnTo>
                <a:lnTo>
                  <a:pt x="10458" y="305270"/>
                </a:lnTo>
                <a:lnTo>
                  <a:pt x="23087" y="262499"/>
                </a:lnTo>
                <a:lnTo>
                  <a:pt x="40251" y="221888"/>
                </a:lnTo>
                <a:lnTo>
                  <a:pt x="61656" y="183737"/>
                </a:lnTo>
                <a:lnTo>
                  <a:pt x="87004" y="148341"/>
                </a:lnTo>
                <a:lnTo>
                  <a:pt x="115998" y="115998"/>
                </a:lnTo>
                <a:lnTo>
                  <a:pt x="148341" y="87004"/>
                </a:lnTo>
                <a:lnTo>
                  <a:pt x="183737" y="61656"/>
                </a:lnTo>
                <a:lnTo>
                  <a:pt x="221888" y="40251"/>
                </a:lnTo>
                <a:lnTo>
                  <a:pt x="262499" y="23087"/>
                </a:lnTo>
                <a:lnTo>
                  <a:pt x="305270" y="10458"/>
                </a:lnTo>
                <a:lnTo>
                  <a:pt x="349907" y="2664"/>
                </a:lnTo>
                <a:lnTo>
                  <a:pt x="396113" y="0"/>
                </a:lnTo>
                <a:lnTo>
                  <a:pt x="396113" y="166369"/>
                </a:lnTo>
                <a:lnTo>
                  <a:pt x="349814" y="171037"/>
                </a:lnTo>
                <a:lnTo>
                  <a:pt x="306691" y="184425"/>
                </a:lnTo>
                <a:lnTo>
                  <a:pt x="267666" y="205609"/>
                </a:lnTo>
                <a:lnTo>
                  <a:pt x="233664" y="233664"/>
                </a:lnTo>
                <a:lnTo>
                  <a:pt x="205609" y="267666"/>
                </a:lnTo>
                <a:lnTo>
                  <a:pt x="184425" y="306691"/>
                </a:lnTo>
                <a:lnTo>
                  <a:pt x="171037" y="349814"/>
                </a:lnTo>
                <a:lnTo>
                  <a:pt x="166370" y="396113"/>
                </a:lnTo>
                <a:lnTo>
                  <a:pt x="171037" y="442411"/>
                </a:lnTo>
                <a:lnTo>
                  <a:pt x="184425" y="485534"/>
                </a:lnTo>
                <a:lnTo>
                  <a:pt x="205609" y="524559"/>
                </a:lnTo>
                <a:lnTo>
                  <a:pt x="233664" y="558561"/>
                </a:lnTo>
                <a:lnTo>
                  <a:pt x="267666" y="586616"/>
                </a:lnTo>
                <a:lnTo>
                  <a:pt x="306691" y="607800"/>
                </a:lnTo>
                <a:lnTo>
                  <a:pt x="349814" y="621188"/>
                </a:lnTo>
                <a:lnTo>
                  <a:pt x="396113" y="625855"/>
                </a:lnTo>
                <a:lnTo>
                  <a:pt x="442411" y="621188"/>
                </a:lnTo>
                <a:lnTo>
                  <a:pt x="485534" y="607800"/>
                </a:lnTo>
                <a:lnTo>
                  <a:pt x="524559" y="586616"/>
                </a:lnTo>
                <a:lnTo>
                  <a:pt x="558561" y="558561"/>
                </a:lnTo>
                <a:lnTo>
                  <a:pt x="586616" y="524559"/>
                </a:lnTo>
                <a:lnTo>
                  <a:pt x="607800" y="485534"/>
                </a:lnTo>
                <a:lnTo>
                  <a:pt x="621188" y="442411"/>
                </a:lnTo>
                <a:lnTo>
                  <a:pt x="625855" y="396113"/>
                </a:lnTo>
                <a:lnTo>
                  <a:pt x="621188" y="349814"/>
                </a:lnTo>
                <a:lnTo>
                  <a:pt x="607800" y="306691"/>
                </a:lnTo>
                <a:lnTo>
                  <a:pt x="586616" y="267666"/>
                </a:lnTo>
                <a:lnTo>
                  <a:pt x="558561" y="233664"/>
                </a:lnTo>
                <a:lnTo>
                  <a:pt x="524559" y="205609"/>
                </a:lnTo>
                <a:lnTo>
                  <a:pt x="485534" y="184425"/>
                </a:lnTo>
                <a:lnTo>
                  <a:pt x="442411" y="171037"/>
                </a:lnTo>
                <a:lnTo>
                  <a:pt x="396113" y="166369"/>
                </a:lnTo>
                <a:lnTo>
                  <a:pt x="396113" y="0"/>
                </a:lnTo>
                <a:close/>
              </a:path>
            </a:pathLst>
          </a:custGeom>
          <a:ln w="19050">
            <a:solidFill>
              <a:srgbClr val="FFFFFF"/>
            </a:solidFill>
          </a:ln>
        </p:spPr>
        <p:txBody>
          <a:bodyPr wrap="square" lIns="0" tIns="0" rIns="0" bIns="0" rtlCol="0"/>
          <a:lstStyle/>
          <a:p>
            <a:endParaRPr dirty="0"/>
          </a:p>
        </p:txBody>
      </p:sp>
      <p:sp>
        <p:nvSpPr>
          <p:cNvPr id="52" name="object 52"/>
          <p:cNvSpPr/>
          <p:nvPr/>
        </p:nvSpPr>
        <p:spPr>
          <a:xfrm>
            <a:off x="9651492" y="5656935"/>
            <a:ext cx="0" cy="167005"/>
          </a:xfrm>
          <a:custGeom>
            <a:avLst/>
            <a:gdLst/>
            <a:ahLst/>
            <a:cxnLst/>
            <a:rect l="l" t="t" r="r" b="b"/>
            <a:pathLst>
              <a:path h="167004">
                <a:moveTo>
                  <a:pt x="0" y="0"/>
                </a:moveTo>
                <a:lnTo>
                  <a:pt x="0" y="166382"/>
                </a:lnTo>
              </a:path>
            </a:pathLst>
          </a:custGeom>
          <a:ln w="19050">
            <a:solidFill>
              <a:srgbClr val="FFFFFF"/>
            </a:solidFill>
          </a:ln>
        </p:spPr>
        <p:txBody>
          <a:bodyPr wrap="square" lIns="0" tIns="0" rIns="0" bIns="0" rtlCol="0"/>
          <a:lstStyle/>
          <a:p>
            <a:endParaRPr dirty="0"/>
          </a:p>
        </p:txBody>
      </p:sp>
      <p:sp>
        <p:nvSpPr>
          <p:cNvPr id="61" name="TextBox 60">
            <a:extLst>
              <a:ext uri="{FF2B5EF4-FFF2-40B4-BE49-F238E27FC236}">
                <a16:creationId xmlns:a16="http://schemas.microsoft.com/office/drawing/2014/main" id="{9C75DF2E-EEEF-73B3-9040-EE2221E0F326}"/>
              </a:ext>
            </a:extLst>
          </p:cNvPr>
          <p:cNvSpPr txBox="1"/>
          <p:nvPr/>
        </p:nvSpPr>
        <p:spPr>
          <a:xfrm>
            <a:off x="992413" y="2489537"/>
            <a:ext cx="4265386" cy="1631216"/>
          </a:xfrm>
          <a:prstGeom prst="rect">
            <a:avLst/>
          </a:prstGeom>
          <a:noFill/>
        </p:spPr>
        <p:txBody>
          <a:bodyPr wrap="square">
            <a:spAutoFit/>
          </a:bodyPr>
          <a:lstStyle/>
          <a:p>
            <a:r>
              <a:rPr lang="fr-FR" sz="2000" b="0" i="0" u="none" strike="noStrike" dirty="0">
                <a:solidFill>
                  <a:srgbClr val="000000"/>
                </a:solidFill>
                <a:effectLst/>
                <a:latin typeface="Segoe UI" panose="020B0502040204020203" pitchFamily="34" charset="0"/>
                <a:cs typeface="Segoe UI" panose="020B0502040204020203" pitchFamily="34" charset="0"/>
              </a:rPr>
              <a:t>Effectuer une évaluation complète des pratiques et technologies de communication actuelles identifier les forces, les faiblesses et les aspects à améliorer.</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sp>
        <p:nvSpPr>
          <p:cNvPr id="63" name="TextBox 62">
            <a:extLst>
              <a:ext uri="{FF2B5EF4-FFF2-40B4-BE49-F238E27FC236}">
                <a16:creationId xmlns:a16="http://schemas.microsoft.com/office/drawing/2014/main" id="{638B59A0-BB90-4E58-CDE5-3D8D4C239B79}"/>
              </a:ext>
            </a:extLst>
          </p:cNvPr>
          <p:cNvSpPr txBox="1"/>
          <p:nvPr/>
        </p:nvSpPr>
        <p:spPr>
          <a:xfrm>
            <a:off x="960882" y="4495800"/>
            <a:ext cx="4648200" cy="1015663"/>
          </a:xfrm>
          <a:prstGeom prst="rect">
            <a:avLst/>
          </a:prstGeom>
          <a:noFill/>
        </p:spPr>
        <p:txBody>
          <a:bodyPr wrap="square">
            <a:spAutoFit/>
          </a:bodyPr>
          <a:lstStyle/>
          <a:p>
            <a:r>
              <a:rPr lang="fr-FR" sz="2000" b="0" i="0" u="none" strike="noStrike" dirty="0">
                <a:solidFill>
                  <a:srgbClr val="000000"/>
                </a:solidFill>
                <a:effectLst/>
                <a:latin typeface="Segoe UI" panose="020B0502040204020203" pitchFamily="34" charset="0"/>
                <a:cs typeface="Segoe UI" panose="020B0502040204020203" pitchFamily="34" charset="0"/>
              </a:rPr>
              <a:t>Élaborer un plan financier efficace, réaliste et opportun</a:t>
            </a:r>
            <a:r>
              <a:rPr lang="fr-FR" sz="2000" dirty="0">
                <a:solidFill>
                  <a:srgbClr val="000000"/>
                </a:solidFill>
                <a:latin typeface="Segoe UI" panose="020B0502040204020203" pitchFamily="34" charset="0"/>
                <a:cs typeface="Segoe UI" panose="020B0502040204020203"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pour soutenir ce plan.</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pic>
        <p:nvPicPr>
          <p:cNvPr id="6" name="Image 5">
            <a:extLst>
              <a:ext uri="{FF2B5EF4-FFF2-40B4-BE49-F238E27FC236}">
                <a16:creationId xmlns:a16="http://schemas.microsoft.com/office/drawing/2014/main" id="{BE2690DD-DF90-7749-04F4-9A7869A7B749}"/>
              </a:ext>
            </a:extLst>
          </p:cNvPr>
          <p:cNvPicPr>
            <a:picLocks noChangeAspect="1"/>
          </p:cNvPicPr>
          <p:nvPr/>
        </p:nvPicPr>
        <p:blipFill>
          <a:blip r:embed="rId3"/>
          <a:stretch>
            <a:fillRect/>
          </a:stretch>
        </p:blipFill>
        <p:spPr>
          <a:xfrm>
            <a:off x="7391400" y="1095701"/>
            <a:ext cx="3475021" cy="804742"/>
          </a:xfrm>
          <a:prstGeom prst="rect">
            <a:avLst/>
          </a:prstGeom>
        </p:spPr>
      </p:pic>
      <p:sp>
        <p:nvSpPr>
          <p:cNvPr id="7" name="ZoneTexte 6">
            <a:extLst>
              <a:ext uri="{FF2B5EF4-FFF2-40B4-BE49-F238E27FC236}">
                <a16:creationId xmlns:a16="http://schemas.microsoft.com/office/drawing/2014/main" id="{E285DFDB-8C0B-4C1E-CF65-72B66FF918B1}"/>
              </a:ext>
            </a:extLst>
          </p:cNvPr>
          <p:cNvSpPr txBox="1"/>
          <p:nvPr/>
        </p:nvSpPr>
        <p:spPr>
          <a:xfrm>
            <a:off x="9627959" y="914400"/>
            <a:ext cx="811441" cy="523220"/>
          </a:xfrm>
          <a:prstGeom prst="rect">
            <a:avLst/>
          </a:prstGeom>
          <a:noFill/>
        </p:spPr>
        <p:txBody>
          <a:bodyPr wrap="none" rtlCol="0">
            <a:spAutoFit/>
          </a:bodyPr>
          <a:lstStyle/>
          <a:p>
            <a:r>
              <a:rPr lang="en-CA" sz="2800" b="1" dirty="0">
                <a:effectLst>
                  <a:outerShdw blurRad="38100" dist="38100" dir="2700000" algn="tl">
                    <a:srgbClr val="000000">
                      <a:alpha val="43137"/>
                    </a:srgbClr>
                  </a:outerShdw>
                </a:effectLst>
              </a:rPr>
              <a:t>79%</a:t>
            </a:r>
            <a:endParaRPr lang="fr-CA" sz="2800" b="1" dirty="0">
              <a:effectLst>
                <a:outerShdw blurRad="38100" dist="38100" dir="2700000" algn="tl">
                  <a:srgbClr val="000000">
                    <a:alpha val="43137"/>
                  </a:srgbClr>
                </a:outerShdw>
              </a:effectLst>
            </a:endParaRPr>
          </a:p>
        </p:txBody>
      </p:sp>
      <p:pic>
        <p:nvPicPr>
          <p:cNvPr id="8" name="Image 7">
            <a:extLst>
              <a:ext uri="{FF2B5EF4-FFF2-40B4-BE49-F238E27FC236}">
                <a16:creationId xmlns:a16="http://schemas.microsoft.com/office/drawing/2014/main" id="{6FA5692E-648A-45A4-304C-105FBB26F707}"/>
              </a:ext>
            </a:extLst>
          </p:cNvPr>
          <p:cNvPicPr>
            <a:picLocks noChangeAspect="1"/>
          </p:cNvPicPr>
          <p:nvPr/>
        </p:nvPicPr>
        <p:blipFill>
          <a:blip r:embed="rId4"/>
          <a:stretch>
            <a:fillRect/>
          </a:stretch>
        </p:blipFill>
        <p:spPr>
          <a:xfrm>
            <a:off x="9933428" y="1383780"/>
            <a:ext cx="48772" cy="140220"/>
          </a:xfrm>
          <a:prstGeom prst="rect">
            <a:avLst/>
          </a:prstGeom>
        </p:spPr>
      </p:pic>
      <p:sp>
        <p:nvSpPr>
          <p:cNvPr id="11" name="ZoneTexte 10">
            <a:extLst>
              <a:ext uri="{FF2B5EF4-FFF2-40B4-BE49-F238E27FC236}">
                <a16:creationId xmlns:a16="http://schemas.microsoft.com/office/drawing/2014/main" id="{A3AAEA5C-58B8-DC07-8FD8-DCC5488892C7}"/>
              </a:ext>
            </a:extLst>
          </p:cNvPr>
          <p:cNvSpPr txBox="1"/>
          <p:nvPr/>
        </p:nvSpPr>
        <p:spPr>
          <a:xfrm>
            <a:off x="8665708" y="6172199"/>
            <a:ext cx="988412" cy="276999"/>
          </a:xfrm>
          <a:prstGeom prst="rect">
            <a:avLst/>
          </a:prstGeom>
          <a:noFill/>
        </p:spPr>
        <p:txBody>
          <a:bodyPr wrap="none" rtlCol="0">
            <a:spAutoFit/>
          </a:bodyPr>
          <a:lstStyle/>
          <a:p>
            <a:r>
              <a:rPr lang="fr-CA" sz="1200" dirty="0"/>
              <a:t>En avril 2025</a:t>
            </a:r>
          </a:p>
        </p:txBody>
      </p:sp>
      <p:sp>
        <p:nvSpPr>
          <p:cNvPr id="12" name="ZoneTexte 11">
            <a:extLst>
              <a:ext uri="{FF2B5EF4-FFF2-40B4-BE49-F238E27FC236}">
                <a16:creationId xmlns:a16="http://schemas.microsoft.com/office/drawing/2014/main" id="{8976318F-9204-B8FE-BC0D-1BFEBAA91E39}"/>
              </a:ext>
            </a:extLst>
          </p:cNvPr>
          <p:cNvSpPr txBox="1"/>
          <p:nvPr/>
        </p:nvSpPr>
        <p:spPr>
          <a:xfrm>
            <a:off x="6179530" y="6174824"/>
            <a:ext cx="1211870" cy="276999"/>
          </a:xfrm>
          <a:prstGeom prst="rect">
            <a:avLst/>
          </a:prstGeom>
          <a:noFill/>
        </p:spPr>
        <p:txBody>
          <a:bodyPr wrap="none" rtlCol="0">
            <a:spAutoFit/>
          </a:bodyPr>
          <a:lstStyle/>
          <a:p>
            <a:r>
              <a:rPr lang="fr-CA" sz="1200" dirty="0"/>
              <a:t>En octobre 2024</a:t>
            </a:r>
          </a:p>
        </p:txBody>
      </p:sp>
      <p:sp>
        <p:nvSpPr>
          <p:cNvPr id="13" name="object 4">
            <a:extLst>
              <a:ext uri="{FF2B5EF4-FFF2-40B4-BE49-F238E27FC236}">
                <a16:creationId xmlns:a16="http://schemas.microsoft.com/office/drawing/2014/main" id="{90927BEC-32F9-80C7-8508-57EC66063A88}"/>
              </a:ext>
            </a:extLst>
          </p:cNvPr>
          <p:cNvSpPr txBox="1"/>
          <p:nvPr/>
        </p:nvSpPr>
        <p:spPr>
          <a:xfrm>
            <a:off x="400881" y="4495800"/>
            <a:ext cx="6764655" cy="406400"/>
          </a:xfrm>
          <a:prstGeom prst="rect">
            <a:avLst/>
          </a:prstGeom>
        </p:spPr>
        <p:txBody>
          <a:bodyPr vert="horz" wrap="square" lIns="0" tIns="12065" rIns="0" bIns="0" rtlCol="0">
            <a:spAutoFit/>
          </a:bodyPr>
          <a:lstStyle/>
          <a:p>
            <a:pPr marL="12700">
              <a:lnSpc>
                <a:spcPct val="100000"/>
              </a:lnSpc>
              <a:spcBef>
                <a:spcPts val="95"/>
              </a:spcBef>
            </a:pPr>
            <a:r>
              <a:rPr lang="en-US" sz="2500" b="1" spc="-5" dirty="0">
                <a:solidFill>
                  <a:srgbClr val="FFC000"/>
                </a:solidFill>
                <a:latin typeface="Segoe UI"/>
                <a:cs typeface="Segoe UI"/>
              </a:rPr>
              <a:t>1.7</a:t>
            </a:r>
            <a:r>
              <a:rPr lang="en-US" sz="2500" b="1" spc="-5" dirty="0">
                <a:solidFill>
                  <a:srgbClr val="CA9F36"/>
                </a:solidFill>
                <a:latin typeface="Segoe UI"/>
                <a:cs typeface="Segoe UI"/>
              </a:rPr>
              <a:t>    </a:t>
            </a:r>
            <a:endParaRPr sz="2500" dirty="0">
              <a:latin typeface="Segoe UI"/>
              <a:cs typeface="Segoe UI"/>
            </a:endParaRPr>
          </a:p>
        </p:txBody>
      </p:sp>
      <p:sp>
        <p:nvSpPr>
          <p:cNvPr id="14" name="ZoneTexte 10">
            <a:extLst>
              <a:ext uri="{FF2B5EF4-FFF2-40B4-BE49-F238E27FC236}">
                <a16:creationId xmlns:a16="http://schemas.microsoft.com/office/drawing/2014/main" id="{F1C32F41-F483-4483-72B7-6B46E49543FB}"/>
              </a:ext>
            </a:extLst>
          </p:cNvPr>
          <p:cNvSpPr txBox="1"/>
          <p:nvPr/>
        </p:nvSpPr>
        <p:spPr>
          <a:xfrm>
            <a:off x="10668000" y="6172198"/>
            <a:ext cx="1075103" cy="276999"/>
          </a:xfrm>
          <a:prstGeom prst="rect">
            <a:avLst/>
          </a:prstGeom>
          <a:noFill/>
        </p:spPr>
        <p:txBody>
          <a:bodyPr wrap="none" rtlCol="0">
            <a:spAutoFit/>
          </a:bodyPr>
          <a:lstStyle/>
          <a:p>
            <a:r>
              <a:rPr lang="fr-CA" sz="1200" dirty="0"/>
              <a:t>En juillet 2026</a:t>
            </a:r>
          </a:p>
        </p:txBody>
      </p:sp>
      <p:graphicFrame>
        <p:nvGraphicFramePr>
          <p:cNvPr id="15" name="Chart 14">
            <a:extLst>
              <a:ext uri="{FF2B5EF4-FFF2-40B4-BE49-F238E27FC236}">
                <a16:creationId xmlns:a16="http://schemas.microsoft.com/office/drawing/2014/main" id="{C7F75FA7-0EA2-D446-4024-757A031B25AC}"/>
              </a:ext>
            </a:extLst>
          </p:cNvPr>
          <p:cNvGraphicFramePr>
            <a:graphicFrameLocks/>
          </p:cNvGraphicFramePr>
          <p:nvPr>
            <p:extLst>
              <p:ext uri="{D42A27DB-BD31-4B8C-83A1-F6EECF244321}">
                <p14:modId xmlns:p14="http://schemas.microsoft.com/office/powerpoint/2010/main" val="1205148803"/>
              </p:ext>
            </p:extLst>
          </p:nvPr>
        </p:nvGraphicFramePr>
        <p:xfrm>
          <a:off x="5675205" y="2280443"/>
          <a:ext cx="2057400" cy="18907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1704E1AE-F7D9-43DE-CBD8-5F21EFFB8A62}"/>
              </a:ext>
            </a:extLst>
          </p:cNvPr>
          <p:cNvGraphicFramePr>
            <a:graphicFrameLocks/>
          </p:cNvGraphicFramePr>
          <p:nvPr>
            <p:extLst>
              <p:ext uri="{D42A27DB-BD31-4B8C-83A1-F6EECF244321}">
                <p14:modId xmlns:p14="http://schemas.microsoft.com/office/powerpoint/2010/main" val="1657654538"/>
              </p:ext>
            </p:extLst>
          </p:nvPr>
        </p:nvGraphicFramePr>
        <p:xfrm>
          <a:off x="7845564" y="2280443"/>
          <a:ext cx="2038350" cy="189071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Chart 16">
            <a:extLst>
              <a:ext uri="{FF2B5EF4-FFF2-40B4-BE49-F238E27FC236}">
                <a16:creationId xmlns:a16="http://schemas.microsoft.com/office/drawing/2014/main" id="{461E5354-03FC-2D6A-F3C8-370E7FFD212B}"/>
              </a:ext>
            </a:extLst>
          </p:cNvPr>
          <p:cNvGraphicFramePr>
            <a:graphicFrameLocks/>
          </p:cNvGraphicFramePr>
          <p:nvPr>
            <p:extLst>
              <p:ext uri="{D42A27DB-BD31-4B8C-83A1-F6EECF244321}">
                <p14:modId xmlns:p14="http://schemas.microsoft.com/office/powerpoint/2010/main" val="1298947523"/>
              </p:ext>
            </p:extLst>
          </p:nvPr>
        </p:nvGraphicFramePr>
        <p:xfrm>
          <a:off x="9976207" y="2280443"/>
          <a:ext cx="2095500" cy="190023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8" name="Chart 17">
            <a:extLst>
              <a:ext uri="{FF2B5EF4-FFF2-40B4-BE49-F238E27FC236}">
                <a16:creationId xmlns:a16="http://schemas.microsoft.com/office/drawing/2014/main" id="{8CFDECDE-81F9-E0AF-4EB0-F380857C1049}"/>
              </a:ext>
            </a:extLst>
          </p:cNvPr>
          <p:cNvGraphicFramePr>
            <a:graphicFrameLocks/>
          </p:cNvGraphicFramePr>
          <p:nvPr>
            <p:extLst>
              <p:ext uri="{D42A27DB-BD31-4B8C-83A1-F6EECF244321}">
                <p14:modId xmlns:p14="http://schemas.microsoft.com/office/powerpoint/2010/main" val="2594236794"/>
              </p:ext>
            </p:extLst>
          </p:nvPr>
        </p:nvGraphicFramePr>
        <p:xfrm>
          <a:off x="5667686" y="4286872"/>
          <a:ext cx="2047875" cy="187166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9" name="Chart 18">
            <a:extLst>
              <a:ext uri="{FF2B5EF4-FFF2-40B4-BE49-F238E27FC236}">
                <a16:creationId xmlns:a16="http://schemas.microsoft.com/office/drawing/2014/main" id="{09823F05-61D6-759B-3630-46B36F80DB21}"/>
              </a:ext>
            </a:extLst>
          </p:cNvPr>
          <p:cNvGraphicFramePr>
            <a:graphicFrameLocks/>
          </p:cNvGraphicFramePr>
          <p:nvPr>
            <p:extLst>
              <p:ext uri="{D42A27DB-BD31-4B8C-83A1-F6EECF244321}">
                <p14:modId xmlns:p14="http://schemas.microsoft.com/office/powerpoint/2010/main" val="182037120"/>
              </p:ext>
            </p:extLst>
          </p:nvPr>
        </p:nvGraphicFramePr>
        <p:xfrm>
          <a:off x="7855089" y="4267822"/>
          <a:ext cx="2019300" cy="1890713"/>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0" name="Chart 19">
            <a:extLst>
              <a:ext uri="{FF2B5EF4-FFF2-40B4-BE49-F238E27FC236}">
                <a16:creationId xmlns:a16="http://schemas.microsoft.com/office/drawing/2014/main" id="{BACED775-600F-452E-D65C-FD2798997D04}"/>
              </a:ext>
            </a:extLst>
          </p:cNvPr>
          <p:cNvGraphicFramePr>
            <a:graphicFrameLocks/>
          </p:cNvGraphicFramePr>
          <p:nvPr>
            <p:extLst>
              <p:ext uri="{D42A27DB-BD31-4B8C-83A1-F6EECF244321}">
                <p14:modId xmlns:p14="http://schemas.microsoft.com/office/powerpoint/2010/main" val="467895560"/>
              </p:ext>
            </p:extLst>
          </p:nvPr>
        </p:nvGraphicFramePr>
        <p:xfrm>
          <a:off x="9978506" y="4286872"/>
          <a:ext cx="2066925" cy="1909763"/>
        </p:xfrm>
        <a:graphic>
          <a:graphicData uri="http://schemas.openxmlformats.org/drawingml/2006/chart">
            <c:chart xmlns:c="http://schemas.openxmlformats.org/drawingml/2006/chart" xmlns:r="http://schemas.openxmlformats.org/officeDocument/2006/relationships" r:id="rId10"/>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97D6A-8559-3703-56E2-ADCBF102413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7D2BF4-4CFA-5849-D98E-481DB935F07C}"/>
              </a:ext>
            </a:extLst>
          </p:cNvPr>
          <p:cNvSpPr txBox="1"/>
          <p:nvPr/>
        </p:nvSpPr>
        <p:spPr>
          <a:xfrm>
            <a:off x="493876" y="104902"/>
            <a:ext cx="4535323" cy="443070"/>
          </a:xfrm>
          <a:prstGeom prst="rect">
            <a:avLst/>
          </a:prstGeom>
        </p:spPr>
        <p:txBody>
          <a:bodyPr vert="horz" wrap="square" lIns="0" tIns="12065" rIns="0" bIns="0" rtlCol="0">
            <a:spAutoFit/>
          </a:bodyPr>
          <a:lstStyle/>
          <a:p>
            <a:pPr marL="12700">
              <a:lnSpc>
                <a:spcPct val="100000"/>
              </a:lnSpc>
              <a:spcBef>
                <a:spcPts val="95"/>
              </a:spcBef>
            </a:pPr>
            <a:r>
              <a:rPr lang="fr-FR" sz="2800" b="1" spc="-40" noProof="0" dirty="0">
                <a:solidFill>
                  <a:srgbClr val="FFC000"/>
                </a:solidFill>
                <a:latin typeface="Century Gothic" panose="020B0502020202020204" pitchFamily="34" charset="0"/>
                <a:cs typeface="Segoe UI"/>
              </a:rPr>
              <a:t>Résultat Gouvernance</a:t>
            </a:r>
            <a:endParaRPr lang="fr-FR" sz="2800" b="1" noProof="0" dirty="0">
              <a:solidFill>
                <a:srgbClr val="FFC000"/>
              </a:solidFill>
              <a:latin typeface="Century Gothic" panose="020B0502020202020204" pitchFamily="34" charset="0"/>
              <a:cs typeface="Segoe UI"/>
            </a:endParaRPr>
          </a:p>
        </p:txBody>
      </p:sp>
      <p:sp>
        <p:nvSpPr>
          <p:cNvPr id="6" name="object 6">
            <a:extLst>
              <a:ext uri="{FF2B5EF4-FFF2-40B4-BE49-F238E27FC236}">
                <a16:creationId xmlns:a16="http://schemas.microsoft.com/office/drawing/2014/main" id="{13CD6387-343C-8808-934C-0385F3664757}"/>
              </a:ext>
            </a:extLst>
          </p:cNvPr>
          <p:cNvSpPr/>
          <p:nvPr/>
        </p:nvSpPr>
        <p:spPr>
          <a:xfrm>
            <a:off x="515873" y="2341626"/>
            <a:ext cx="11262360" cy="4151629"/>
          </a:xfrm>
          <a:custGeom>
            <a:avLst/>
            <a:gdLst/>
            <a:ahLst/>
            <a:cxnLst/>
            <a:rect l="l" t="t" r="r" b="b"/>
            <a:pathLst>
              <a:path w="11262360" h="4151629">
                <a:moveTo>
                  <a:pt x="0" y="0"/>
                </a:moveTo>
                <a:lnTo>
                  <a:pt x="11262360" y="0"/>
                </a:lnTo>
                <a:lnTo>
                  <a:pt x="11262360" y="4151376"/>
                </a:lnTo>
              </a:path>
            </a:pathLst>
          </a:custGeom>
          <a:ln w="19050">
            <a:solidFill>
              <a:srgbClr val="CA9F36"/>
            </a:solidFill>
          </a:ln>
        </p:spPr>
        <p:txBody>
          <a:bodyPr wrap="square" lIns="0" tIns="0" rIns="0" bIns="0" rtlCol="0"/>
          <a:lstStyle/>
          <a:p>
            <a:endParaRPr dirty="0"/>
          </a:p>
        </p:txBody>
      </p:sp>
      <p:sp>
        <p:nvSpPr>
          <p:cNvPr id="30" name="object 30">
            <a:extLst>
              <a:ext uri="{FF2B5EF4-FFF2-40B4-BE49-F238E27FC236}">
                <a16:creationId xmlns:a16="http://schemas.microsoft.com/office/drawing/2014/main" id="{76BAD526-A13C-8875-25F0-03099E3BF3A5}"/>
              </a:ext>
            </a:extLst>
          </p:cNvPr>
          <p:cNvSpPr/>
          <p:nvPr/>
        </p:nvSpPr>
        <p:spPr>
          <a:xfrm>
            <a:off x="9113646" y="1880870"/>
            <a:ext cx="67310" cy="67325"/>
          </a:xfrm>
          <a:prstGeom prst="rect">
            <a:avLst/>
          </a:prstGeom>
          <a:blipFill>
            <a:blip r:embed="rId3" cstate="print"/>
            <a:stretch>
              <a:fillRect/>
            </a:stretch>
          </a:blipFill>
        </p:spPr>
        <p:txBody>
          <a:bodyPr wrap="square" lIns="0" tIns="0" rIns="0" bIns="0" rtlCol="0"/>
          <a:lstStyle/>
          <a:p>
            <a:endParaRPr dirty="0"/>
          </a:p>
        </p:txBody>
      </p:sp>
      <p:sp>
        <p:nvSpPr>
          <p:cNvPr id="34" name="TextBox 33">
            <a:extLst>
              <a:ext uri="{FF2B5EF4-FFF2-40B4-BE49-F238E27FC236}">
                <a16:creationId xmlns:a16="http://schemas.microsoft.com/office/drawing/2014/main" id="{82709F51-DB0F-2BD7-338D-C67FDF15B579}"/>
              </a:ext>
            </a:extLst>
          </p:cNvPr>
          <p:cNvSpPr txBox="1"/>
          <p:nvPr/>
        </p:nvSpPr>
        <p:spPr>
          <a:xfrm>
            <a:off x="413767" y="2736502"/>
            <a:ext cx="5181600" cy="1384995"/>
          </a:xfrm>
          <a:prstGeom prst="rect">
            <a:avLst/>
          </a:prstGeom>
          <a:noFill/>
        </p:spPr>
        <p:txBody>
          <a:bodyPr wrap="square">
            <a:spAutoFit/>
          </a:bodyPr>
          <a:lstStyle/>
          <a:p>
            <a:r>
              <a:rPr lang="fr-FR" sz="1800" b="0" i="0" u="none" strike="noStrike" dirty="0">
                <a:solidFill>
                  <a:srgbClr val="000000"/>
                </a:solidFill>
                <a:effectLst/>
                <a:latin typeface="Century Gothic" panose="020B0502020202020204" pitchFamily="34" charset="0"/>
              </a:rPr>
              <a:t> </a:t>
            </a:r>
            <a:r>
              <a:rPr lang="fr-FR" sz="2400" b="1" i="0" u="none" strike="noStrike" dirty="0">
                <a:solidFill>
                  <a:srgbClr val="FFC000"/>
                </a:solidFill>
                <a:effectLst/>
                <a:latin typeface="Segoe UI" panose="020B0502040204020203" pitchFamily="34" charset="0"/>
                <a:cs typeface="Segoe UI" panose="020B0502040204020203" pitchFamily="34" charset="0"/>
              </a:rPr>
              <a:t>1.1</a:t>
            </a:r>
            <a:r>
              <a:rPr lang="fr-FR" sz="1800" b="0" i="0" u="none" strike="noStrike" dirty="0">
                <a:solidFill>
                  <a:srgbClr val="000000"/>
                </a:solidFill>
                <a:effectLst/>
                <a:latin typeface="Century Gothic" panose="020B0502020202020204"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Élaborer et mettre en œuvre un processus d'établissement de rapports afin d'assurer que le plan est mis en œuvre avec succès.</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sp>
        <p:nvSpPr>
          <p:cNvPr id="36" name="TextBox 35">
            <a:extLst>
              <a:ext uri="{FF2B5EF4-FFF2-40B4-BE49-F238E27FC236}">
                <a16:creationId xmlns:a16="http://schemas.microsoft.com/office/drawing/2014/main" id="{6A6F9CC9-846E-D2C8-F58A-9BE26CE4D25A}"/>
              </a:ext>
            </a:extLst>
          </p:cNvPr>
          <p:cNvSpPr txBox="1"/>
          <p:nvPr/>
        </p:nvSpPr>
        <p:spPr>
          <a:xfrm>
            <a:off x="464974" y="4953000"/>
            <a:ext cx="5130394" cy="769441"/>
          </a:xfrm>
          <a:prstGeom prst="rect">
            <a:avLst/>
          </a:prstGeom>
          <a:noFill/>
        </p:spPr>
        <p:txBody>
          <a:bodyPr wrap="square">
            <a:spAutoFit/>
          </a:bodyPr>
          <a:lstStyle/>
          <a:p>
            <a:r>
              <a:rPr lang="fr-FR" sz="2400" b="1" i="0" u="none" strike="noStrike" dirty="0">
                <a:solidFill>
                  <a:srgbClr val="FFC000"/>
                </a:solidFill>
                <a:effectLst/>
                <a:latin typeface="Segoe UI" panose="020B0502040204020203" pitchFamily="34" charset="0"/>
                <a:cs typeface="Segoe UI" panose="020B0502040204020203" pitchFamily="34" charset="0"/>
              </a:rPr>
              <a:t>1.2</a:t>
            </a:r>
            <a:r>
              <a:rPr lang="fr-FR" sz="2000" b="0" i="0" u="none" strike="noStrike" dirty="0">
                <a:solidFill>
                  <a:srgbClr val="000000"/>
                </a:solidFill>
                <a:effectLst/>
                <a:latin typeface="Segoe UI" panose="020B0502040204020203" pitchFamily="34" charset="0"/>
                <a:cs typeface="Segoe UI" panose="020B0502040204020203" pitchFamily="34" charset="0"/>
              </a:rPr>
              <a:t>  Mettre a jour les politiques en lien avec la gouvernance.</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sp>
        <p:nvSpPr>
          <p:cNvPr id="8" name="ZoneTexte 7">
            <a:extLst>
              <a:ext uri="{FF2B5EF4-FFF2-40B4-BE49-F238E27FC236}">
                <a16:creationId xmlns:a16="http://schemas.microsoft.com/office/drawing/2014/main" id="{E22ACC88-E776-62B8-D9EC-C9DA069132DC}"/>
              </a:ext>
            </a:extLst>
          </p:cNvPr>
          <p:cNvSpPr txBox="1"/>
          <p:nvPr/>
        </p:nvSpPr>
        <p:spPr>
          <a:xfrm>
            <a:off x="8158889" y="6406583"/>
            <a:ext cx="988412" cy="276999"/>
          </a:xfrm>
          <a:prstGeom prst="rect">
            <a:avLst/>
          </a:prstGeom>
          <a:noFill/>
        </p:spPr>
        <p:txBody>
          <a:bodyPr wrap="none" rtlCol="0">
            <a:spAutoFit/>
          </a:bodyPr>
          <a:lstStyle/>
          <a:p>
            <a:r>
              <a:rPr lang="fr-CA" sz="1200" dirty="0"/>
              <a:t>En avril 2025</a:t>
            </a:r>
          </a:p>
        </p:txBody>
      </p:sp>
      <p:sp>
        <p:nvSpPr>
          <p:cNvPr id="9" name="ZoneTexte 8">
            <a:extLst>
              <a:ext uri="{FF2B5EF4-FFF2-40B4-BE49-F238E27FC236}">
                <a16:creationId xmlns:a16="http://schemas.microsoft.com/office/drawing/2014/main" id="{900345C2-FC3A-DD16-9931-F20695E3B781}"/>
              </a:ext>
            </a:extLst>
          </p:cNvPr>
          <p:cNvSpPr txBox="1"/>
          <p:nvPr/>
        </p:nvSpPr>
        <p:spPr>
          <a:xfrm>
            <a:off x="5909165" y="6406582"/>
            <a:ext cx="1211870" cy="276999"/>
          </a:xfrm>
          <a:prstGeom prst="rect">
            <a:avLst/>
          </a:prstGeom>
          <a:noFill/>
        </p:spPr>
        <p:txBody>
          <a:bodyPr wrap="none" rtlCol="0">
            <a:spAutoFit/>
          </a:bodyPr>
          <a:lstStyle/>
          <a:p>
            <a:r>
              <a:rPr lang="fr-CA" sz="1200" dirty="0"/>
              <a:t>En octobre 2024</a:t>
            </a:r>
          </a:p>
        </p:txBody>
      </p:sp>
      <p:sp>
        <p:nvSpPr>
          <p:cNvPr id="12" name="ZoneTexte 7">
            <a:extLst>
              <a:ext uri="{FF2B5EF4-FFF2-40B4-BE49-F238E27FC236}">
                <a16:creationId xmlns:a16="http://schemas.microsoft.com/office/drawing/2014/main" id="{3EAA424F-1B02-42B3-4EDB-402E59FE7AD0}"/>
              </a:ext>
            </a:extLst>
          </p:cNvPr>
          <p:cNvSpPr txBox="1"/>
          <p:nvPr/>
        </p:nvSpPr>
        <p:spPr>
          <a:xfrm>
            <a:off x="10208803" y="6336728"/>
            <a:ext cx="1075103" cy="276999"/>
          </a:xfrm>
          <a:prstGeom prst="rect">
            <a:avLst/>
          </a:prstGeom>
          <a:noFill/>
        </p:spPr>
        <p:txBody>
          <a:bodyPr wrap="none" rtlCol="0">
            <a:spAutoFit/>
          </a:bodyPr>
          <a:lstStyle/>
          <a:p>
            <a:r>
              <a:rPr lang="fr-CA" sz="1200" dirty="0"/>
              <a:t>En juillet 2026</a:t>
            </a:r>
          </a:p>
        </p:txBody>
      </p:sp>
      <p:graphicFrame>
        <p:nvGraphicFramePr>
          <p:cNvPr id="13" name="Chart 12">
            <a:extLst>
              <a:ext uri="{FF2B5EF4-FFF2-40B4-BE49-F238E27FC236}">
                <a16:creationId xmlns:a16="http://schemas.microsoft.com/office/drawing/2014/main" id="{EEE36E19-D61C-8773-2D1B-B552B04530E0}"/>
              </a:ext>
            </a:extLst>
          </p:cNvPr>
          <p:cNvGraphicFramePr>
            <a:graphicFrameLocks/>
          </p:cNvGraphicFramePr>
          <p:nvPr>
            <p:extLst>
              <p:ext uri="{D42A27DB-BD31-4B8C-83A1-F6EECF244321}">
                <p14:modId xmlns:p14="http://schemas.microsoft.com/office/powerpoint/2010/main" val="2627779025"/>
              </p:ext>
            </p:extLst>
          </p:nvPr>
        </p:nvGraphicFramePr>
        <p:xfrm>
          <a:off x="5486400" y="2483642"/>
          <a:ext cx="2038350" cy="18907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00375609-4A5B-11B5-18CA-631AC7DE1C6F}"/>
              </a:ext>
            </a:extLst>
          </p:cNvPr>
          <p:cNvGraphicFramePr>
            <a:graphicFrameLocks/>
          </p:cNvGraphicFramePr>
          <p:nvPr>
            <p:extLst>
              <p:ext uri="{D42A27DB-BD31-4B8C-83A1-F6EECF244321}">
                <p14:modId xmlns:p14="http://schemas.microsoft.com/office/powerpoint/2010/main" val="2648781796"/>
              </p:ext>
            </p:extLst>
          </p:nvPr>
        </p:nvGraphicFramePr>
        <p:xfrm>
          <a:off x="7575649" y="2483642"/>
          <a:ext cx="2066925" cy="18907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9553B8A1-0ED9-DC8C-0632-C74BE0C994DB}"/>
              </a:ext>
            </a:extLst>
          </p:cNvPr>
          <p:cNvGraphicFramePr>
            <a:graphicFrameLocks/>
          </p:cNvGraphicFramePr>
          <p:nvPr>
            <p:extLst>
              <p:ext uri="{D42A27DB-BD31-4B8C-83A1-F6EECF244321}">
                <p14:modId xmlns:p14="http://schemas.microsoft.com/office/powerpoint/2010/main" val="242683817"/>
              </p:ext>
            </p:extLst>
          </p:nvPr>
        </p:nvGraphicFramePr>
        <p:xfrm>
          <a:off x="9610266" y="2488404"/>
          <a:ext cx="2200275" cy="188118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0D1FC31B-9F3D-EE7C-554B-11162ECF0045}"/>
              </a:ext>
            </a:extLst>
          </p:cNvPr>
          <p:cNvGraphicFramePr>
            <a:graphicFrameLocks/>
          </p:cNvGraphicFramePr>
          <p:nvPr>
            <p:extLst>
              <p:ext uri="{D42A27DB-BD31-4B8C-83A1-F6EECF244321}">
                <p14:modId xmlns:p14="http://schemas.microsoft.com/office/powerpoint/2010/main" val="3298632043"/>
              </p:ext>
            </p:extLst>
          </p:nvPr>
        </p:nvGraphicFramePr>
        <p:xfrm>
          <a:off x="5486400" y="4417440"/>
          <a:ext cx="2057400" cy="191928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9" name="Chart 18">
            <a:extLst>
              <a:ext uri="{FF2B5EF4-FFF2-40B4-BE49-F238E27FC236}">
                <a16:creationId xmlns:a16="http://schemas.microsoft.com/office/drawing/2014/main" id="{EA7133A0-BF28-EAF8-AA70-BA0801B4155E}"/>
              </a:ext>
            </a:extLst>
          </p:cNvPr>
          <p:cNvGraphicFramePr>
            <a:graphicFrameLocks/>
          </p:cNvGraphicFramePr>
          <p:nvPr>
            <p:extLst>
              <p:ext uri="{D42A27DB-BD31-4B8C-83A1-F6EECF244321}">
                <p14:modId xmlns:p14="http://schemas.microsoft.com/office/powerpoint/2010/main" val="3019170297"/>
              </p:ext>
            </p:extLst>
          </p:nvPr>
        </p:nvGraphicFramePr>
        <p:xfrm>
          <a:off x="7543341" y="4433940"/>
          <a:ext cx="2066925" cy="190023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0" name="Chart 19">
            <a:extLst>
              <a:ext uri="{FF2B5EF4-FFF2-40B4-BE49-F238E27FC236}">
                <a16:creationId xmlns:a16="http://schemas.microsoft.com/office/drawing/2014/main" id="{413E12FA-0E4A-B962-9855-BA6D30887E28}"/>
              </a:ext>
            </a:extLst>
          </p:cNvPr>
          <p:cNvGraphicFramePr>
            <a:graphicFrameLocks/>
          </p:cNvGraphicFramePr>
          <p:nvPr>
            <p:extLst>
              <p:ext uri="{D42A27DB-BD31-4B8C-83A1-F6EECF244321}">
                <p14:modId xmlns:p14="http://schemas.microsoft.com/office/powerpoint/2010/main" val="3785124004"/>
              </p:ext>
            </p:extLst>
          </p:nvPr>
        </p:nvGraphicFramePr>
        <p:xfrm>
          <a:off x="9642574" y="4400714"/>
          <a:ext cx="2019300" cy="1928813"/>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2750139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3876" y="104902"/>
            <a:ext cx="4535323" cy="443070"/>
          </a:xfrm>
          <a:prstGeom prst="rect">
            <a:avLst/>
          </a:prstGeom>
        </p:spPr>
        <p:txBody>
          <a:bodyPr vert="horz" wrap="square" lIns="0" tIns="12065" rIns="0" bIns="0" rtlCol="0">
            <a:spAutoFit/>
          </a:bodyPr>
          <a:lstStyle/>
          <a:p>
            <a:pPr marL="12700">
              <a:lnSpc>
                <a:spcPct val="100000"/>
              </a:lnSpc>
              <a:spcBef>
                <a:spcPts val="95"/>
              </a:spcBef>
            </a:pPr>
            <a:r>
              <a:rPr lang="fr-FR" sz="2800" b="1" spc="-40" noProof="0" dirty="0">
                <a:solidFill>
                  <a:srgbClr val="FFC000"/>
                </a:solidFill>
                <a:latin typeface="Century Gothic" panose="020B0502020202020204" pitchFamily="34" charset="0"/>
                <a:cs typeface="Segoe UI"/>
              </a:rPr>
              <a:t>Résultat Gouvernance</a:t>
            </a:r>
            <a:endParaRPr lang="fr-FR" sz="2800" b="1" noProof="0" dirty="0">
              <a:solidFill>
                <a:srgbClr val="FFC000"/>
              </a:solidFill>
              <a:latin typeface="Century Gothic" panose="020B0502020202020204" pitchFamily="34" charset="0"/>
              <a:cs typeface="Segoe UI"/>
            </a:endParaRPr>
          </a:p>
        </p:txBody>
      </p:sp>
      <p:sp>
        <p:nvSpPr>
          <p:cNvPr id="6" name="object 6"/>
          <p:cNvSpPr/>
          <p:nvPr/>
        </p:nvSpPr>
        <p:spPr>
          <a:xfrm>
            <a:off x="515873" y="2341626"/>
            <a:ext cx="11262360" cy="4151629"/>
          </a:xfrm>
          <a:custGeom>
            <a:avLst/>
            <a:gdLst/>
            <a:ahLst/>
            <a:cxnLst/>
            <a:rect l="l" t="t" r="r" b="b"/>
            <a:pathLst>
              <a:path w="11262360" h="4151629">
                <a:moveTo>
                  <a:pt x="0" y="0"/>
                </a:moveTo>
                <a:lnTo>
                  <a:pt x="11262360" y="0"/>
                </a:lnTo>
                <a:lnTo>
                  <a:pt x="11262360" y="4151376"/>
                </a:lnTo>
              </a:path>
            </a:pathLst>
          </a:custGeom>
          <a:ln w="19050">
            <a:solidFill>
              <a:srgbClr val="CA9F36"/>
            </a:solidFill>
          </a:ln>
        </p:spPr>
        <p:txBody>
          <a:bodyPr wrap="square" lIns="0" tIns="0" rIns="0" bIns="0" rtlCol="0"/>
          <a:lstStyle/>
          <a:p>
            <a:endParaRPr dirty="0"/>
          </a:p>
        </p:txBody>
      </p:sp>
      <p:sp>
        <p:nvSpPr>
          <p:cNvPr id="30" name="object 30"/>
          <p:cNvSpPr/>
          <p:nvPr/>
        </p:nvSpPr>
        <p:spPr>
          <a:xfrm>
            <a:off x="9113646" y="1880870"/>
            <a:ext cx="67310" cy="67325"/>
          </a:xfrm>
          <a:prstGeom prst="rect">
            <a:avLst/>
          </a:prstGeom>
          <a:blipFill>
            <a:blip r:embed="rId3" cstate="print"/>
            <a:stretch>
              <a:fillRect/>
            </a:stretch>
          </a:blipFill>
        </p:spPr>
        <p:txBody>
          <a:bodyPr wrap="square" lIns="0" tIns="0" rIns="0" bIns="0" rtlCol="0"/>
          <a:lstStyle/>
          <a:p>
            <a:endParaRPr dirty="0"/>
          </a:p>
        </p:txBody>
      </p:sp>
      <p:sp>
        <p:nvSpPr>
          <p:cNvPr id="38" name="TextBox 37">
            <a:extLst>
              <a:ext uri="{FF2B5EF4-FFF2-40B4-BE49-F238E27FC236}">
                <a16:creationId xmlns:a16="http://schemas.microsoft.com/office/drawing/2014/main" id="{6824816F-67D2-96F2-7402-7D414D34D3B3}"/>
              </a:ext>
            </a:extLst>
          </p:cNvPr>
          <p:cNvSpPr txBox="1"/>
          <p:nvPr/>
        </p:nvSpPr>
        <p:spPr>
          <a:xfrm>
            <a:off x="415803" y="2927921"/>
            <a:ext cx="4918197" cy="769441"/>
          </a:xfrm>
          <a:prstGeom prst="rect">
            <a:avLst/>
          </a:prstGeom>
          <a:noFill/>
        </p:spPr>
        <p:txBody>
          <a:bodyPr wrap="square">
            <a:spAutoFit/>
          </a:bodyPr>
          <a:lstStyle/>
          <a:p>
            <a:r>
              <a:rPr lang="fr-FR" sz="2400" b="1" i="0" u="none" strike="noStrike" dirty="0">
                <a:solidFill>
                  <a:srgbClr val="FFC000"/>
                </a:solidFill>
                <a:effectLst/>
                <a:latin typeface="Segoe UI" panose="020B0502040204020203" pitchFamily="34" charset="0"/>
                <a:cs typeface="Segoe UI" panose="020B0502040204020203" pitchFamily="34" charset="0"/>
              </a:rPr>
              <a:t>1.3</a:t>
            </a:r>
            <a:r>
              <a:rPr lang="fr-FR" sz="2000" b="0" i="0" u="none" strike="noStrike" dirty="0">
                <a:solidFill>
                  <a:srgbClr val="000000"/>
                </a:solidFill>
                <a:effectLst/>
                <a:latin typeface="Segoe UI" panose="020B0502040204020203" pitchFamily="34" charset="0"/>
                <a:cs typeface="Segoe UI" panose="020B0502040204020203" pitchFamily="34" charset="0"/>
              </a:rPr>
              <a:t>  Réaliser une évaluation du conseil d'administration par un tiers.</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sp>
        <p:nvSpPr>
          <p:cNvPr id="40" name="TextBox 39">
            <a:extLst>
              <a:ext uri="{FF2B5EF4-FFF2-40B4-BE49-F238E27FC236}">
                <a16:creationId xmlns:a16="http://schemas.microsoft.com/office/drawing/2014/main" id="{1A7F38C0-92E3-625A-6DF6-F51AC2678AB3}"/>
              </a:ext>
            </a:extLst>
          </p:cNvPr>
          <p:cNvSpPr txBox="1"/>
          <p:nvPr/>
        </p:nvSpPr>
        <p:spPr>
          <a:xfrm>
            <a:off x="413767" y="4780220"/>
            <a:ext cx="4996433" cy="1077218"/>
          </a:xfrm>
          <a:prstGeom prst="rect">
            <a:avLst/>
          </a:prstGeom>
          <a:noFill/>
        </p:spPr>
        <p:txBody>
          <a:bodyPr wrap="square">
            <a:spAutoFit/>
          </a:bodyPr>
          <a:lstStyle/>
          <a:p>
            <a:r>
              <a:rPr lang="fr-FR" sz="2400" b="1" i="0" u="none" strike="noStrike" dirty="0">
                <a:solidFill>
                  <a:srgbClr val="FFC000"/>
                </a:solidFill>
                <a:effectLst/>
                <a:latin typeface="Segoe UI" panose="020B0502040204020203" pitchFamily="34" charset="0"/>
                <a:cs typeface="Segoe UI" panose="020B0502040204020203" pitchFamily="34" charset="0"/>
              </a:rPr>
              <a:t>1.4</a:t>
            </a:r>
            <a:r>
              <a:rPr lang="fr-FR" sz="2000" b="0" i="0" u="none" strike="noStrike" dirty="0">
                <a:solidFill>
                  <a:srgbClr val="000000"/>
                </a:solidFill>
                <a:effectLst/>
                <a:latin typeface="Segoe UI" panose="020B0502040204020203" pitchFamily="34" charset="0"/>
                <a:cs typeface="Segoe UI" panose="020B0502040204020203" pitchFamily="34" charset="0"/>
              </a:rPr>
              <a:t>   Déterminer les opportunités de création de comités permanents du conseil d'administration. </a:t>
            </a:r>
            <a:endParaRPr lang="en-CA" sz="2000" dirty="0">
              <a:latin typeface="Segoe UI" panose="020B0502040204020203" pitchFamily="34" charset="0"/>
              <a:cs typeface="Segoe UI" panose="020B0502040204020203" pitchFamily="34" charset="0"/>
            </a:endParaRPr>
          </a:p>
        </p:txBody>
      </p:sp>
      <p:sp>
        <p:nvSpPr>
          <p:cNvPr id="8" name="ZoneTexte 7">
            <a:extLst>
              <a:ext uri="{FF2B5EF4-FFF2-40B4-BE49-F238E27FC236}">
                <a16:creationId xmlns:a16="http://schemas.microsoft.com/office/drawing/2014/main" id="{07F35333-10CF-4F7C-0508-269F802A39FF}"/>
              </a:ext>
            </a:extLst>
          </p:cNvPr>
          <p:cNvSpPr txBox="1"/>
          <p:nvPr/>
        </p:nvSpPr>
        <p:spPr>
          <a:xfrm>
            <a:off x="7830644" y="6493254"/>
            <a:ext cx="988412" cy="276999"/>
          </a:xfrm>
          <a:prstGeom prst="rect">
            <a:avLst/>
          </a:prstGeom>
          <a:noFill/>
        </p:spPr>
        <p:txBody>
          <a:bodyPr wrap="none" rtlCol="0">
            <a:spAutoFit/>
          </a:bodyPr>
          <a:lstStyle/>
          <a:p>
            <a:r>
              <a:rPr lang="fr-CA" sz="1200" dirty="0"/>
              <a:t>En avril 2025</a:t>
            </a:r>
          </a:p>
        </p:txBody>
      </p:sp>
      <p:sp>
        <p:nvSpPr>
          <p:cNvPr id="9" name="ZoneTexte 8">
            <a:extLst>
              <a:ext uri="{FF2B5EF4-FFF2-40B4-BE49-F238E27FC236}">
                <a16:creationId xmlns:a16="http://schemas.microsoft.com/office/drawing/2014/main" id="{F562CC49-0701-EC29-65B6-61C9EAA0C02E}"/>
              </a:ext>
            </a:extLst>
          </p:cNvPr>
          <p:cNvSpPr txBox="1"/>
          <p:nvPr/>
        </p:nvSpPr>
        <p:spPr>
          <a:xfrm>
            <a:off x="5619750" y="6560624"/>
            <a:ext cx="1211870" cy="276999"/>
          </a:xfrm>
          <a:prstGeom prst="rect">
            <a:avLst/>
          </a:prstGeom>
          <a:noFill/>
        </p:spPr>
        <p:txBody>
          <a:bodyPr wrap="none" rtlCol="0">
            <a:spAutoFit/>
          </a:bodyPr>
          <a:lstStyle/>
          <a:p>
            <a:r>
              <a:rPr lang="fr-CA" sz="1200" dirty="0"/>
              <a:t>En octobre 2024</a:t>
            </a:r>
          </a:p>
        </p:txBody>
      </p:sp>
      <p:sp>
        <p:nvSpPr>
          <p:cNvPr id="12" name="ZoneTexte 7">
            <a:extLst>
              <a:ext uri="{FF2B5EF4-FFF2-40B4-BE49-F238E27FC236}">
                <a16:creationId xmlns:a16="http://schemas.microsoft.com/office/drawing/2014/main" id="{A4941812-CCB0-99E4-589F-20DCE86444FA}"/>
              </a:ext>
            </a:extLst>
          </p:cNvPr>
          <p:cNvSpPr txBox="1"/>
          <p:nvPr/>
        </p:nvSpPr>
        <p:spPr>
          <a:xfrm>
            <a:off x="9982200" y="6491115"/>
            <a:ext cx="1075103" cy="276999"/>
          </a:xfrm>
          <a:prstGeom prst="rect">
            <a:avLst/>
          </a:prstGeom>
          <a:noFill/>
        </p:spPr>
        <p:txBody>
          <a:bodyPr wrap="none" rtlCol="0">
            <a:spAutoFit/>
          </a:bodyPr>
          <a:lstStyle/>
          <a:p>
            <a:r>
              <a:rPr lang="fr-CA" sz="1200" dirty="0"/>
              <a:t>En juillet 2026</a:t>
            </a:r>
          </a:p>
        </p:txBody>
      </p:sp>
      <p:graphicFrame>
        <p:nvGraphicFramePr>
          <p:cNvPr id="13" name="Chart 12">
            <a:extLst>
              <a:ext uri="{FF2B5EF4-FFF2-40B4-BE49-F238E27FC236}">
                <a16:creationId xmlns:a16="http://schemas.microsoft.com/office/drawing/2014/main" id="{BF3E47C6-8742-DC1B-C8B6-4513C896D66B}"/>
              </a:ext>
            </a:extLst>
          </p:cNvPr>
          <p:cNvGraphicFramePr>
            <a:graphicFrameLocks/>
          </p:cNvGraphicFramePr>
          <p:nvPr>
            <p:extLst>
              <p:ext uri="{D42A27DB-BD31-4B8C-83A1-F6EECF244321}">
                <p14:modId xmlns:p14="http://schemas.microsoft.com/office/powerpoint/2010/main" val="3272352472"/>
              </p:ext>
            </p:extLst>
          </p:nvPr>
        </p:nvGraphicFramePr>
        <p:xfrm>
          <a:off x="5104065" y="2514600"/>
          <a:ext cx="2085975" cy="19192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07BF1BB8-AEB8-F9A7-8E4A-AA6AAC00A29E}"/>
              </a:ext>
            </a:extLst>
          </p:cNvPr>
          <p:cNvGraphicFramePr>
            <a:graphicFrameLocks/>
          </p:cNvGraphicFramePr>
          <p:nvPr>
            <p:extLst>
              <p:ext uri="{D42A27DB-BD31-4B8C-83A1-F6EECF244321}">
                <p14:modId xmlns:p14="http://schemas.microsoft.com/office/powerpoint/2010/main" val="2550495238"/>
              </p:ext>
            </p:extLst>
          </p:nvPr>
        </p:nvGraphicFramePr>
        <p:xfrm>
          <a:off x="7290110" y="2514600"/>
          <a:ext cx="2066925" cy="190023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C755ADF5-FA53-BF86-E6F5-42330ADBA314}"/>
              </a:ext>
            </a:extLst>
          </p:cNvPr>
          <p:cNvGraphicFramePr>
            <a:graphicFrameLocks/>
          </p:cNvGraphicFramePr>
          <p:nvPr>
            <p:extLst>
              <p:ext uri="{D42A27DB-BD31-4B8C-83A1-F6EECF244321}">
                <p14:modId xmlns:p14="http://schemas.microsoft.com/office/powerpoint/2010/main" val="3659479634"/>
              </p:ext>
            </p:extLst>
          </p:nvPr>
        </p:nvGraphicFramePr>
        <p:xfrm>
          <a:off x="9525000" y="2514600"/>
          <a:ext cx="2066925" cy="192881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D0DAB5B7-F01F-109C-E974-8A807CE7F52D}"/>
              </a:ext>
            </a:extLst>
          </p:cNvPr>
          <p:cNvGraphicFramePr>
            <a:graphicFrameLocks/>
          </p:cNvGraphicFramePr>
          <p:nvPr>
            <p:extLst>
              <p:ext uri="{D42A27DB-BD31-4B8C-83A1-F6EECF244321}">
                <p14:modId xmlns:p14="http://schemas.microsoft.com/office/powerpoint/2010/main" val="2703513576"/>
              </p:ext>
            </p:extLst>
          </p:nvPr>
        </p:nvGraphicFramePr>
        <p:xfrm>
          <a:off x="5104065" y="4606862"/>
          <a:ext cx="2095500" cy="191928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9" name="Chart 18">
            <a:extLst>
              <a:ext uri="{FF2B5EF4-FFF2-40B4-BE49-F238E27FC236}">
                <a16:creationId xmlns:a16="http://schemas.microsoft.com/office/drawing/2014/main" id="{DBCC0114-AC2D-C956-8946-E36DC7910FDB}"/>
              </a:ext>
            </a:extLst>
          </p:cNvPr>
          <p:cNvGraphicFramePr>
            <a:graphicFrameLocks/>
          </p:cNvGraphicFramePr>
          <p:nvPr>
            <p:extLst>
              <p:ext uri="{D42A27DB-BD31-4B8C-83A1-F6EECF244321}">
                <p14:modId xmlns:p14="http://schemas.microsoft.com/office/powerpoint/2010/main" val="2195757616"/>
              </p:ext>
            </p:extLst>
          </p:nvPr>
        </p:nvGraphicFramePr>
        <p:xfrm>
          <a:off x="7299635" y="4606862"/>
          <a:ext cx="2066925" cy="189071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0" name="Chart 19">
            <a:extLst>
              <a:ext uri="{FF2B5EF4-FFF2-40B4-BE49-F238E27FC236}">
                <a16:creationId xmlns:a16="http://schemas.microsoft.com/office/drawing/2014/main" id="{A975B5AF-245A-1662-9C5B-B959E1C673F0}"/>
              </a:ext>
            </a:extLst>
          </p:cNvPr>
          <p:cNvGraphicFramePr>
            <a:graphicFrameLocks/>
          </p:cNvGraphicFramePr>
          <p:nvPr>
            <p:extLst>
              <p:ext uri="{D42A27DB-BD31-4B8C-83A1-F6EECF244321}">
                <p14:modId xmlns:p14="http://schemas.microsoft.com/office/powerpoint/2010/main" val="1648373414"/>
              </p:ext>
            </p:extLst>
          </p:nvPr>
        </p:nvGraphicFramePr>
        <p:xfrm>
          <a:off x="9450135" y="4606862"/>
          <a:ext cx="2056065" cy="1890713"/>
        </p:xfrm>
        <a:graphic>
          <a:graphicData uri="http://schemas.openxmlformats.org/drawingml/2006/chart">
            <c:chart xmlns:c="http://schemas.openxmlformats.org/drawingml/2006/chart" xmlns:r="http://schemas.openxmlformats.org/officeDocument/2006/relationships" r:id="rId9"/>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F054A66E-E6C8-35A4-18D5-0A4E0F4406C6}"/>
              </a:ext>
            </a:extLst>
          </p:cNvPr>
          <p:cNvGrpSpPr/>
          <p:nvPr/>
        </p:nvGrpSpPr>
        <p:grpSpPr>
          <a:xfrm>
            <a:off x="4343400" y="4002625"/>
            <a:ext cx="2819400" cy="1712375"/>
            <a:chOff x="7845552" y="489614"/>
            <a:chExt cx="2630805" cy="1557292"/>
          </a:xfrm>
        </p:grpSpPr>
        <p:sp>
          <p:nvSpPr>
            <p:cNvPr id="5" name="object 8">
              <a:extLst>
                <a:ext uri="{FF2B5EF4-FFF2-40B4-BE49-F238E27FC236}">
                  <a16:creationId xmlns:a16="http://schemas.microsoft.com/office/drawing/2014/main" id="{3E5CD94E-3BCD-F54E-78B7-832CB6A446D1}"/>
                </a:ext>
              </a:extLst>
            </p:cNvPr>
            <p:cNvSpPr/>
            <p:nvPr/>
          </p:nvSpPr>
          <p:spPr>
            <a:xfrm>
              <a:off x="7845552" y="522731"/>
              <a:ext cx="2630805" cy="1450975"/>
            </a:xfrm>
            <a:custGeom>
              <a:avLst/>
              <a:gdLst/>
              <a:ahLst/>
              <a:cxnLst/>
              <a:rect l="l" t="t" r="r" b="b"/>
              <a:pathLst>
                <a:path w="2630804" h="1450975">
                  <a:moveTo>
                    <a:pt x="2433782" y="623696"/>
                  </a:moveTo>
                  <a:lnTo>
                    <a:pt x="1315084" y="623696"/>
                  </a:lnTo>
                  <a:lnTo>
                    <a:pt x="1361968" y="625260"/>
                  </a:lnTo>
                  <a:lnTo>
                    <a:pt x="1407978" y="629882"/>
                  </a:lnTo>
                  <a:lnTo>
                    <a:pt x="1453020" y="637459"/>
                  </a:lnTo>
                  <a:lnTo>
                    <a:pt x="1496999" y="647887"/>
                  </a:lnTo>
                  <a:lnTo>
                    <a:pt x="1539819" y="661062"/>
                  </a:lnTo>
                  <a:lnTo>
                    <a:pt x="1581385" y="676881"/>
                  </a:lnTo>
                  <a:lnTo>
                    <a:pt x="1621602" y="695241"/>
                  </a:lnTo>
                  <a:lnTo>
                    <a:pt x="1660375" y="716037"/>
                  </a:lnTo>
                  <a:lnTo>
                    <a:pt x="1697608" y="739167"/>
                  </a:lnTo>
                  <a:lnTo>
                    <a:pt x="1733207" y="764527"/>
                  </a:lnTo>
                  <a:lnTo>
                    <a:pt x="1767076" y="792012"/>
                  </a:lnTo>
                  <a:lnTo>
                    <a:pt x="1799120" y="821520"/>
                  </a:lnTo>
                  <a:lnTo>
                    <a:pt x="1829244" y="852947"/>
                  </a:lnTo>
                  <a:lnTo>
                    <a:pt x="1857352" y="886190"/>
                  </a:lnTo>
                  <a:lnTo>
                    <a:pt x="1883350" y="921144"/>
                  </a:lnTo>
                  <a:lnTo>
                    <a:pt x="1907142" y="957707"/>
                  </a:lnTo>
                  <a:lnTo>
                    <a:pt x="1928632" y="995774"/>
                  </a:lnTo>
                  <a:lnTo>
                    <a:pt x="1947726" y="1035242"/>
                  </a:lnTo>
                  <a:lnTo>
                    <a:pt x="1964329" y="1076008"/>
                  </a:lnTo>
                  <a:lnTo>
                    <a:pt x="1978345" y="1117968"/>
                  </a:lnTo>
                  <a:lnTo>
                    <a:pt x="1989680" y="1161018"/>
                  </a:lnTo>
                  <a:lnTo>
                    <a:pt x="1998237" y="1205055"/>
                  </a:lnTo>
                  <a:lnTo>
                    <a:pt x="2003921" y="1249975"/>
                  </a:lnTo>
                  <a:lnTo>
                    <a:pt x="2006639" y="1295674"/>
                  </a:lnTo>
                  <a:lnTo>
                    <a:pt x="2006293" y="1342050"/>
                  </a:lnTo>
                  <a:lnTo>
                    <a:pt x="2002790" y="1388998"/>
                  </a:lnTo>
                  <a:lnTo>
                    <a:pt x="2005238" y="1412593"/>
                  </a:lnTo>
                  <a:lnTo>
                    <a:pt x="2016569" y="1432305"/>
                  </a:lnTo>
                  <a:lnTo>
                    <a:pt x="2034758" y="1445827"/>
                  </a:lnTo>
                  <a:lnTo>
                    <a:pt x="2057780" y="1450847"/>
                  </a:lnTo>
                  <a:lnTo>
                    <a:pt x="2494788" y="1450847"/>
                  </a:lnTo>
                  <a:lnTo>
                    <a:pt x="2537520" y="1444007"/>
                  </a:lnTo>
                  <a:lnTo>
                    <a:pt x="2574737" y="1424956"/>
                  </a:lnTo>
                  <a:lnTo>
                    <a:pt x="2604150" y="1395901"/>
                  </a:lnTo>
                  <a:lnTo>
                    <a:pt x="2623474" y="1359050"/>
                  </a:lnTo>
                  <a:lnTo>
                    <a:pt x="2630424" y="1316608"/>
                  </a:lnTo>
                  <a:lnTo>
                    <a:pt x="2630416" y="1314830"/>
                  </a:lnTo>
                  <a:lnTo>
                    <a:pt x="2629532" y="1266999"/>
                  </a:lnTo>
                  <a:lnTo>
                    <a:pt x="2626897" y="1218891"/>
                  </a:lnTo>
                  <a:lnTo>
                    <a:pt x="2622600" y="1171605"/>
                  </a:lnTo>
                  <a:lnTo>
                    <a:pt x="2616650" y="1124814"/>
                  </a:lnTo>
                  <a:lnTo>
                    <a:pt x="2609078" y="1078548"/>
                  </a:lnTo>
                  <a:lnTo>
                    <a:pt x="2599912" y="1032837"/>
                  </a:lnTo>
                  <a:lnTo>
                    <a:pt x="2589183" y="987711"/>
                  </a:lnTo>
                  <a:lnTo>
                    <a:pt x="2576919" y="943198"/>
                  </a:lnTo>
                  <a:lnTo>
                    <a:pt x="2563151" y="899330"/>
                  </a:lnTo>
                  <a:lnTo>
                    <a:pt x="2547908" y="856136"/>
                  </a:lnTo>
                  <a:lnTo>
                    <a:pt x="2531220" y="813645"/>
                  </a:lnTo>
                  <a:lnTo>
                    <a:pt x="2513115" y="771887"/>
                  </a:lnTo>
                  <a:lnTo>
                    <a:pt x="2493625" y="730893"/>
                  </a:lnTo>
                  <a:lnTo>
                    <a:pt x="2472777" y="690691"/>
                  </a:lnTo>
                  <a:lnTo>
                    <a:pt x="2450603" y="651312"/>
                  </a:lnTo>
                  <a:lnTo>
                    <a:pt x="2433782" y="623696"/>
                  </a:lnTo>
                  <a:close/>
                </a:path>
                <a:path w="2630804" h="1450975">
                  <a:moveTo>
                    <a:pt x="1315084" y="0"/>
                  </a:moveTo>
                  <a:lnTo>
                    <a:pt x="1266864" y="867"/>
                  </a:lnTo>
                  <a:lnTo>
                    <a:pt x="1219082" y="3450"/>
                  </a:lnTo>
                  <a:lnTo>
                    <a:pt x="1171766" y="7718"/>
                  </a:lnTo>
                  <a:lnTo>
                    <a:pt x="1124948" y="13641"/>
                  </a:lnTo>
                  <a:lnTo>
                    <a:pt x="1078657" y="21191"/>
                  </a:lnTo>
                  <a:lnTo>
                    <a:pt x="1032922" y="30337"/>
                  </a:lnTo>
                  <a:lnTo>
                    <a:pt x="987774" y="41050"/>
                  </a:lnTo>
                  <a:lnTo>
                    <a:pt x="943241" y="53299"/>
                  </a:lnTo>
                  <a:lnTo>
                    <a:pt x="899354" y="67056"/>
                  </a:lnTo>
                  <a:lnTo>
                    <a:pt x="856142" y="82289"/>
                  </a:lnTo>
                  <a:lnTo>
                    <a:pt x="813635" y="98971"/>
                  </a:lnTo>
                  <a:lnTo>
                    <a:pt x="771863" y="117070"/>
                  </a:lnTo>
                  <a:lnTo>
                    <a:pt x="730855" y="136557"/>
                  </a:lnTo>
                  <a:lnTo>
                    <a:pt x="690641" y="157403"/>
                  </a:lnTo>
                  <a:lnTo>
                    <a:pt x="651251" y="179578"/>
                  </a:lnTo>
                  <a:lnTo>
                    <a:pt x="612715" y="203051"/>
                  </a:lnTo>
                  <a:lnTo>
                    <a:pt x="575061" y="227794"/>
                  </a:lnTo>
                  <a:lnTo>
                    <a:pt x="538320" y="253776"/>
                  </a:lnTo>
                  <a:lnTo>
                    <a:pt x="502522" y="280968"/>
                  </a:lnTo>
                  <a:lnTo>
                    <a:pt x="467697" y="309340"/>
                  </a:lnTo>
                  <a:lnTo>
                    <a:pt x="433873" y="338863"/>
                  </a:lnTo>
                  <a:lnTo>
                    <a:pt x="401081" y="369506"/>
                  </a:lnTo>
                  <a:lnTo>
                    <a:pt x="369350" y="401240"/>
                  </a:lnTo>
                  <a:lnTo>
                    <a:pt x="338711" y="434035"/>
                  </a:lnTo>
                  <a:lnTo>
                    <a:pt x="309192" y="467861"/>
                  </a:lnTo>
                  <a:lnTo>
                    <a:pt x="280824" y="502689"/>
                  </a:lnTo>
                  <a:lnTo>
                    <a:pt x="253637" y="538490"/>
                  </a:lnTo>
                  <a:lnTo>
                    <a:pt x="227659" y="575232"/>
                  </a:lnTo>
                  <a:lnTo>
                    <a:pt x="202921" y="612887"/>
                  </a:lnTo>
                  <a:lnTo>
                    <a:pt x="179453" y="651425"/>
                  </a:lnTo>
                  <a:lnTo>
                    <a:pt x="157284" y="690816"/>
                  </a:lnTo>
                  <a:lnTo>
                    <a:pt x="136444" y="731030"/>
                  </a:lnTo>
                  <a:lnTo>
                    <a:pt x="116963" y="772038"/>
                  </a:lnTo>
                  <a:lnTo>
                    <a:pt x="98870" y="813809"/>
                  </a:lnTo>
                  <a:lnTo>
                    <a:pt x="82195" y="856315"/>
                  </a:lnTo>
                  <a:lnTo>
                    <a:pt x="66969" y="899525"/>
                  </a:lnTo>
                  <a:lnTo>
                    <a:pt x="53220" y="943410"/>
                  </a:lnTo>
                  <a:lnTo>
                    <a:pt x="40979" y="987940"/>
                  </a:lnTo>
                  <a:lnTo>
                    <a:pt x="30276" y="1033085"/>
                  </a:lnTo>
                  <a:lnTo>
                    <a:pt x="21139" y="1078816"/>
                  </a:lnTo>
                  <a:lnTo>
                    <a:pt x="13599" y="1125102"/>
                  </a:lnTo>
                  <a:lnTo>
                    <a:pt x="7687" y="1171915"/>
                  </a:lnTo>
                  <a:lnTo>
                    <a:pt x="3430" y="1219224"/>
                  </a:lnTo>
                  <a:lnTo>
                    <a:pt x="867" y="1266643"/>
                  </a:lnTo>
                  <a:lnTo>
                    <a:pt x="0" y="1314830"/>
                  </a:lnTo>
                  <a:lnTo>
                    <a:pt x="62" y="1316608"/>
                  </a:lnTo>
                  <a:lnTo>
                    <a:pt x="6949" y="1358718"/>
                  </a:lnTo>
                  <a:lnTo>
                    <a:pt x="26273" y="1395575"/>
                  </a:lnTo>
                  <a:lnTo>
                    <a:pt x="55686" y="1424611"/>
                  </a:lnTo>
                  <a:lnTo>
                    <a:pt x="92903" y="1443638"/>
                  </a:lnTo>
                  <a:lnTo>
                    <a:pt x="135636" y="1450466"/>
                  </a:lnTo>
                  <a:lnTo>
                    <a:pt x="572643" y="1450466"/>
                  </a:lnTo>
                  <a:lnTo>
                    <a:pt x="613854" y="1431988"/>
                  </a:lnTo>
                  <a:lnTo>
                    <a:pt x="627633" y="1388744"/>
                  </a:lnTo>
                  <a:lnTo>
                    <a:pt x="624112" y="1340757"/>
                  </a:lnTo>
                  <a:lnTo>
                    <a:pt x="623873" y="1293368"/>
                  </a:lnTo>
                  <a:lnTo>
                    <a:pt x="626817" y="1246689"/>
                  </a:lnTo>
                  <a:lnTo>
                    <a:pt x="632845" y="1200829"/>
                  </a:lnTo>
                  <a:lnTo>
                    <a:pt x="641855" y="1155902"/>
                  </a:lnTo>
                  <a:lnTo>
                    <a:pt x="653749" y="1112016"/>
                  </a:lnTo>
                  <a:lnTo>
                    <a:pt x="668425" y="1069283"/>
                  </a:lnTo>
                  <a:lnTo>
                    <a:pt x="685784" y="1027815"/>
                  </a:lnTo>
                  <a:lnTo>
                    <a:pt x="705732" y="987711"/>
                  </a:lnTo>
                  <a:lnTo>
                    <a:pt x="728150" y="949113"/>
                  </a:lnTo>
                  <a:lnTo>
                    <a:pt x="752957" y="912102"/>
                  </a:lnTo>
                  <a:lnTo>
                    <a:pt x="780047" y="876798"/>
                  </a:lnTo>
                  <a:lnTo>
                    <a:pt x="809319" y="843313"/>
                  </a:lnTo>
                  <a:lnTo>
                    <a:pt x="840673" y="811757"/>
                  </a:lnTo>
                  <a:lnTo>
                    <a:pt x="874009" y="782241"/>
                  </a:lnTo>
                  <a:lnTo>
                    <a:pt x="909228" y="754877"/>
                  </a:lnTo>
                  <a:lnTo>
                    <a:pt x="946229" y="729774"/>
                  </a:lnTo>
                  <a:lnTo>
                    <a:pt x="984912" y="707045"/>
                  </a:lnTo>
                  <a:lnTo>
                    <a:pt x="1025177" y="686799"/>
                  </a:lnTo>
                  <a:lnTo>
                    <a:pt x="1066923" y="669148"/>
                  </a:lnTo>
                  <a:lnTo>
                    <a:pt x="1110052" y="654203"/>
                  </a:lnTo>
                  <a:lnTo>
                    <a:pt x="1154462" y="642074"/>
                  </a:lnTo>
                  <a:lnTo>
                    <a:pt x="1200055" y="632873"/>
                  </a:lnTo>
                  <a:lnTo>
                    <a:pt x="1246728" y="626710"/>
                  </a:lnTo>
                  <a:lnTo>
                    <a:pt x="1294383" y="623696"/>
                  </a:lnTo>
                  <a:lnTo>
                    <a:pt x="2433782" y="623696"/>
                  </a:lnTo>
                  <a:lnTo>
                    <a:pt x="2427131" y="612785"/>
                  </a:lnTo>
                  <a:lnTo>
                    <a:pt x="2402390" y="575140"/>
                  </a:lnTo>
                  <a:lnTo>
                    <a:pt x="2376412" y="538407"/>
                  </a:lnTo>
                  <a:lnTo>
                    <a:pt x="2349224" y="502616"/>
                  </a:lnTo>
                  <a:lnTo>
                    <a:pt x="2320858" y="467796"/>
                  </a:lnTo>
                  <a:lnTo>
                    <a:pt x="2291342" y="433977"/>
                  </a:lnTo>
                  <a:lnTo>
                    <a:pt x="2260706" y="401189"/>
                  </a:lnTo>
                  <a:lnTo>
                    <a:pt x="2228979" y="369461"/>
                  </a:lnTo>
                  <a:lnTo>
                    <a:pt x="2196192" y="338824"/>
                  </a:lnTo>
                  <a:lnTo>
                    <a:pt x="2162374" y="309307"/>
                  </a:lnTo>
                  <a:lnTo>
                    <a:pt x="2127554" y="280939"/>
                  </a:lnTo>
                  <a:lnTo>
                    <a:pt x="2091762" y="253752"/>
                  </a:lnTo>
                  <a:lnTo>
                    <a:pt x="2055028" y="227773"/>
                  </a:lnTo>
                  <a:lnTo>
                    <a:pt x="2017381" y="203034"/>
                  </a:lnTo>
                  <a:lnTo>
                    <a:pt x="1978851" y="179563"/>
                  </a:lnTo>
                  <a:lnTo>
                    <a:pt x="1939467" y="157392"/>
                  </a:lnTo>
                  <a:lnTo>
                    <a:pt x="1899260" y="136548"/>
                  </a:lnTo>
                  <a:lnTo>
                    <a:pt x="1858259" y="117063"/>
                  </a:lnTo>
                  <a:lnTo>
                    <a:pt x="1816493" y="98965"/>
                  </a:lnTo>
                  <a:lnTo>
                    <a:pt x="1773992" y="82285"/>
                  </a:lnTo>
                  <a:lnTo>
                    <a:pt x="1730786" y="67052"/>
                  </a:lnTo>
                  <a:lnTo>
                    <a:pt x="1686905" y="53297"/>
                  </a:lnTo>
                  <a:lnTo>
                    <a:pt x="1642377" y="41048"/>
                  </a:lnTo>
                  <a:lnTo>
                    <a:pt x="1597233" y="30336"/>
                  </a:lnTo>
                  <a:lnTo>
                    <a:pt x="1551502" y="21191"/>
                  </a:lnTo>
                  <a:lnTo>
                    <a:pt x="1505214" y="13641"/>
                  </a:lnTo>
                  <a:lnTo>
                    <a:pt x="1458399" y="7718"/>
                  </a:lnTo>
                  <a:lnTo>
                    <a:pt x="1411086" y="3450"/>
                  </a:lnTo>
                  <a:lnTo>
                    <a:pt x="1363304" y="867"/>
                  </a:lnTo>
                  <a:lnTo>
                    <a:pt x="1315084" y="0"/>
                  </a:lnTo>
                  <a:close/>
                </a:path>
              </a:pathLst>
            </a:custGeom>
            <a:solidFill>
              <a:srgbClr val="EEEBDB"/>
            </a:solidFill>
          </p:spPr>
          <p:txBody>
            <a:bodyPr wrap="square" lIns="0" tIns="0" rIns="0" bIns="0" rtlCol="0"/>
            <a:lstStyle/>
            <a:p>
              <a:endParaRPr dirty="0"/>
            </a:p>
          </p:txBody>
        </p:sp>
        <p:sp>
          <p:nvSpPr>
            <p:cNvPr id="6" name="object 9">
              <a:extLst>
                <a:ext uri="{FF2B5EF4-FFF2-40B4-BE49-F238E27FC236}">
                  <a16:creationId xmlns:a16="http://schemas.microsoft.com/office/drawing/2014/main" id="{04AA4837-CFC5-9599-6A59-AC1EB617F194}"/>
                </a:ext>
              </a:extLst>
            </p:cNvPr>
            <p:cNvSpPr/>
            <p:nvPr/>
          </p:nvSpPr>
          <p:spPr>
            <a:xfrm>
              <a:off x="8404859" y="1082039"/>
              <a:ext cx="1510665" cy="891540"/>
            </a:xfrm>
            <a:custGeom>
              <a:avLst/>
              <a:gdLst/>
              <a:ahLst/>
              <a:cxnLst/>
              <a:rect l="l" t="t" r="r" b="b"/>
              <a:pathLst>
                <a:path w="1510665" h="891539">
                  <a:moveTo>
                    <a:pt x="755142" y="0"/>
                  </a:moveTo>
                  <a:lnTo>
                    <a:pt x="707397" y="1487"/>
                  </a:lnTo>
                  <a:lnTo>
                    <a:pt x="660440" y="5889"/>
                  </a:lnTo>
                  <a:lnTo>
                    <a:pt x="614359" y="13119"/>
                  </a:lnTo>
                  <a:lnTo>
                    <a:pt x="569243" y="23087"/>
                  </a:lnTo>
                  <a:lnTo>
                    <a:pt x="525180" y="35704"/>
                  </a:lnTo>
                  <a:lnTo>
                    <a:pt x="482258" y="50882"/>
                  </a:lnTo>
                  <a:lnTo>
                    <a:pt x="440567" y="68533"/>
                  </a:lnTo>
                  <a:lnTo>
                    <a:pt x="400195" y="88567"/>
                  </a:lnTo>
                  <a:lnTo>
                    <a:pt x="361230" y="110896"/>
                  </a:lnTo>
                  <a:lnTo>
                    <a:pt x="323762" y="135432"/>
                  </a:lnTo>
                  <a:lnTo>
                    <a:pt x="287878" y="162086"/>
                  </a:lnTo>
                  <a:lnTo>
                    <a:pt x="253667" y="190769"/>
                  </a:lnTo>
                  <a:lnTo>
                    <a:pt x="221218" y="221392"/>
                  </a:lnTo>
                  <a:lnTo>
                    <a:pt x="190619" y="253868"/>
                  </a:lnTo>
                  <a:lnTo>
                    <a:pt x="161959" y="288107"/>
                  </a:lnTo>
                  <a:lnTo>
                    <a:pt x="135326" y="324021"/>
                  </a:lnTo>
                  <a:lnTo>
                    <a:pt x="110810" y="361521"/>
                  </a:lnTo>
                  <a:lnTo>
                    <a:pt x="88498" y="400518"/>
                  </a:lnTo>
                  <a:lnTo>
                    <a:pt x="68480" y="440925"/>
                  </a:lnTo>
                  <a:lnTo>
                    <a:pt x="50843" y="482652"/>
                  </a:lnTo>
                  <a:lnTo>
                    <a:pt x="35677" y="525610"/>
                  </a:lnTo>
                  <a:lnTo>
                    <a:pt x="23069" y="569712"/>
                  </a:lnTo>
                  <a:lnTo>
                    <a:pt x="13109" y="614868"/>
                  </a:lnTo>
                  <a:lnTo>
                    <a:pt x="5885" y="660990"/>
                  </a:lnTo>
                  <a:lnTo>
                    <a:pt x="1486" y="707989"/>
                  </a:lnTo>
                  <a:lnTo>
                    <a:pt x="0" y="755776"/>
                  </a:lnTo>
                  <a:lnTo>
                    <a:pt x="809" y="790402"/>
                  </a:lnTo>
                  <a:lnTo>
                    <a:pt x="3185" y="824563"/>
                  </a:lnTo>
                  <a:lnTo>
                    <a:pt x="7078" y="858271"/>
                  </a:lnTo>
                  <a:lnTo>
                    <a:pt x="12446" y="891539"/>
                  </a:lnTo>
                  <a:lnTo>
                    <a:pt x="35468" y="886519"/>
                  </a:lnTo>
                  <a:lnTo>
                    <a:pt x="53657" y="872998"/>
                  </a:lnTo>
                  <a:lnTo>
                    <a:pt x="64988" y="853285"/>
                  </a:lnTo>
                  <a:lnTo>
                    <a:pt x="67437" y="829690"/>
                  </a:lnTo>
                  <a:lnTo>
                    <a:pt x="65823" y="811462"/>
                  </a:lnTo>
                  <a:lnTo>
                    <a:pt x="64627" y="793019"/>
                  </a:lnTo>
                  <a:lnTo>
                    <a:pt x="63882" y="774434"/>
                  </a:lnTo>
                  <a:lnTo>
                    <a:pt x="63626" y="755776"/>
                  </a:lnTo>
                  <a:lnTo>
                    <a:pt x="65222" y="708402"/>
                  </a:lnTo>
                  <a:lnTo>
                    <a:pt x="69940" y="661881"/>
                  </a:lnTo>
                  <a:lnTo>
                    <a:pt x="77677" y="616319"/>
                  </a:lnTo>
                  <a:lnTo>
                    <a:pt x="88330" y="571818"/>
                  </a:lnTo>
                  <a:lnTo>
                    <a:pt x="101796" y="528481"/>
                  </a:lnTo>
                  <a:lnTo>
                    <a:pt x="117973" y="486411"/>
                  </a:lnTo>
                  <a:lnTo>
                    <a:pt x="136756" y="445713"/>
                  </a:lnTo>
                  <a:lnTo>
                    <a:pt x="158044" y="406489"/>
                  </a:lnTo>
                  <a:lnTo>
                    <a:pt x="181733" y="368842"/>
                  </a:lnTo>
                  <a:lnTo>
                    <a:pt x="207720" y="332876"/>
                  </a:lnTo>
                  <a:lnTo>
                    <a:pt x="235902" y="298693"/>
                  </a:lnTo>
                  <a:lnTo>
                    <a:pt x="266176" y="266398"/>
                  </a:lnTo>
                  <a:lnTo>
                    <a:pt x="298439" y="236093"/>
                  </a:lnTo>
                  <a:lnTo>
                    <a:pt x="332588" y="207881"/>
                  </a:lnTo>
                  <a:lnTo>
                    <a:pt x="368520" y="181867"/>
                  </a:lnTo>
                  <a:lnTo>
                    <a:pt x="406131" y="158152"/>
                  </a:lnTo>
                  <a:lnTo>
                    <a:pt x="445320" y="136841"/>
                  </a:lnTo>
                  <a:lnTo>
                    <a:pt x="485983" y="118036"/>
                  </a:lnTo>
                  <a:lnTo>
                    <a:pt x="528016" y="101841"/>
                  </a:lnTo>
                  <a:lnTo>
                    <a:pt x="571318" y="88359"/>
                  </a:lnTo>
                  <a:lnTo>
                    <a:pt x="615784" y="77693"/>
                  </a:lnTo>
                  <a:lnTo>
                    <a:pt x="661312" y="69947"/>
                  </a:lnTo>
                  <a:lnTo>
                    <a:pt x="707799" y="65224"/>
                  </a:lnTo>
                  <a:lnTo>
                    <a:pt x="755142" y="63626"/>
                  </a:lnTo>
                  <a:lnTo>
                    <a:pt x="1058127" y="63626"/>
                  </a:lnTo>
                  <a:lnTo>
                    <a:pt x="1028025" y="50882"/>
                  </a:lnTo>
                  <a:lnTo>
                    <a:pt x="985103" y="35704"/>
                  </a:lnTo>
                  <a:lnTo>
                    <a:pt x="941040" y="23087"/>
                  </a:lnTo>
                  <a:lnTo>
                    <a:pt x="895924" y="13119"/>
                  </a:lnTo>
                  <a:lnTo>
                    <a:pt x="849843" y="5889"/>
                  </a:lnTo>
                  <a:lnTo>
                    <a:pt x="802886" y="1487"/>
                  </a:lnTo>
                  <a:lnTo>
                    <a:pt x="755142" y="0"/>
                  </a:lnTo>
                  <a:close/>
                </a:path>
                <a:path w="1510665" h="891539">
                  <a:moveTo>
                    <a:pt x="1058127" y="63626"/>
                  </a:moveTo>
                  <a:lnTo>
                    <a:pt x="755142" y="63626"/>
                  </a:lnTo>
                  <a:lnTo>
                    <a:pt x="802484" y="65224"/>
                  </a:lnTo>
                  <a:lnTo>
                    <a:pt x="848971" y="69947"/>
                  </a:lnTo>
                  <a:lnTo>
                    <a:pt x="894499" y="77693"/>
                  </a:lnTo>
                  <a:lnTo>
                    <a:pt x="938965" y="88359"/>
                  </a:lnTo>
                  <a:lnTo>
                    <a:pt x="982267" y="101841"/>
                  </a:lnTo>
                  <a:lnTo>
                    <a:pt x="1024300" y="118036"/>
                  </a:lnTo>
                  <a:lnTo>
                    <a:pt x="1064963" y="136841"/>
                  </a:lnTo>
                  <a:lnTo>
                    <a:pt x="1104152" y="158152"/>
                  </a:lnTo>
                  <a:lnTo>
                    <a:pt x="1141763" y="181867"/>
                  </a:lnTo>
                  <a:lnTo>
                    <a:pt x="1177695" y="207881"/>
                  </a:lnTo>
                  <a:lnTo>
                    <a:pt x="1211844" y="236093"/>
                  </a:lnTo>
                  <a:lnTo>
                    <a:pt x="1244107" y="266398"/>
                  </a:lnTo>
                  <a:lnTo>
                    <a:pt x="1274381" y="298693"/>
                  </a:lnTo>
                  <a:lnTo>
                    <a:pt x="1302563" y="332876"/>
                  </a:lnTo>
                  <a:lnTo>
                    <a:pt x="1328550" y="368842"/>
                  </a:lnTo>
                  <a:lnTo>
                    <a:pt x="1352239" y="406489"/>
                  </a:lnTo>
                  <a:lnTo>
                    <a:pt x="1373527" y="445713"/>
                  </a:lnTo>
                  <a:lnTo>
                    <a:pt x="1392310" y="486411"/>
                  </a:lnTo>
                  <a:lnTo>
                    <a:pt x="1408487" y="528481"/>
                  </a:lnTo>
                  <a:lnTo>
                    <a:pt x="1421953" y="571818"/>
                  </a:lnTo>
                  <a:lnTo>
                    <a:pt x="1432606" y="616319"/>
                  </a:lnTo>
                  <a:lnTo>
                    <a:pt x="1440343" y="661881"/>
                  </a:lnTo>
                  <a:lnTo>
                    <a:pt x="1445061" y="708402"/>
                  </a:lnTo>
                  <a:lnTo>
                    <a:pt x="1446657" y="755776"/>
                  </a:lnTo>
                  <a:lnTo>
                    <a:pt x="1446401" y="774434"/>
                  </a:lnTo>
                  <a:lnTo>
                    <a:pt x="1445656" y="793019"/>
                  </a:lnTo>
                  <a:lnTo>
                    <a:pt x="1444460" y="811462"/>
                  </a:lnTo>
                  <a:lnTo>
                    <a:pt x="1442847" y="829690"/>
                  </a:lnTo>
                  <a:lnTo>
                    <a:pt x="1445295" y="853285"/>
                  </a:lnTo>
                  <a:lnTo>
                    <a:pt x="1456626" y="872998"/>
                  </a:lnTo>
                  <a:lnTo>
                    <a:pt x="1474815" y="886519"/>
                  </a:lnTo>
                  <a:lnTo>
                    <a:pt x="1497838" y="891539"/>
                  </a:lnTo>
                  <a:lnTo>
                    <a:pt x="1503215" y="858236"/>
                  </a:lnTo>
                  <a:lnTo>
                    <a:pt x="1507115" y="824468"/>
                  </a:lnTo>
                  <a:lnTo>
                    <a:pt x="1509484" y="790295"/>
                  </a:lnTo>
                  <a:lnTo>
                    <a:pt x="1510284" y="755776"/>
                  </a:lnTo>
                  <a:lnTo>
                    <a:pt x="1508797" y="707989"/>
                  </a:lnTo>
                  <a:lnTo>
                    <a:pt x="1504398" y="660990"/>
                  </a:lnTo>
                  <a:lnTo>
                    <a:pt x="1497174" y="614868"/>
                  </a:lnTo>
                  <a:lnTo>
                    <a:pt x="1487214" y="569712"/>
                  </a:lnTo>
                  <a:lnTo>
                    <a:pt x="1474606" y="525610"/>
                  </a:lnTo>
                  <a:lnTo>
                    <a:pt x="1459440" y="482652"/>
                  </a:lnTo>
                  <a:lnTo>
                    <a:pt x="1441803" y="440925"/>
                  </a:lnTo>
                  <a:lnTo>
                    <a:pt x="1421785" y="400518"/>
                  </a:lnTo>
                  <a:lnTo>
                    <a:pt x="1399473" y="361521"/>
                  </a:lnTo>
                  <a:lnTo>
                    <a:pt x="1374957" y="324021"/>
                  </a:lnTo>
                  <a:lnTo>
                    <a:pt x="1348324" y="288107"/>
                  </a:lnTo>
                  <a:lnTo>
                    <a:pt x="1319664" y="253868"/>
                  </a:lnTo>
                  <a:lnTo>
                    <a:pt x="1289065" y="221392"/>
                  </a:lnTo>
                  <a:lnTo>
                    <a:pt x="1256616" y="190769"/>
                  </a:lnTo>
                  <a:lnTo>
                    <a:pt x="1222405" y="162086"/>
                  </a:lnTo>
                  <a:lnTo>
                    <a:pt x="1186521" y="135432"/>
                  </a:lnTo>
                  <a:lnTo>
                    <a:pt x="1149053" y="110896"/>
                  </a:lnTo>
                  <a:lnTo>
                    <a:pt x="1110088" y="88567"/>
                  </a:lnTo>
                  <a:lnTo>
                    <a:pt x="1069716" y="68533"/>
                  </a:lnTo>
                  <a:lnTo>
                    <a:pt x="1058127" y="63626"/>
                  </a:lnTo>
                  <a:close/>
                </a:path>
              </a:pathLst>
            </a:custGeom>
            <a:solidFill>
              <a:srgbClr val="E0DBBA"/>
            </a:solidFill>
          </p:spPr>
          <p:txBody>
            <a:bodyPr wrap="square" lIns="0" tIns="0" rIns="0" bIns="0" rtlCol="0"/>
            <a:lstStyle/>
            <a:p>
              <a:endParaRPr dirty="0"/>
            </a:p>
          </p:txBody>
        </p:sp>
        <p:sp>
          <p:nvSpPr>
            <p:cNvPr id="7" name="object 10">
              <a:extLst>
                <a:ext uri="{FF2B5EF4-FFF2-40B4-BE49-F238E27FC236}">
                  <a16:creationId xmlns:a16="http://schemas.microsoft.com/office/drawing/2014/main" id="{7594B6A7-569D-FCF7-450C-E8B7871ED975}"/>
                </a:ext>
              </a:extLst>
            </p:cNvPr>
            <p:cNvSpPr/>
            <p:nvPr/>
          </p:nvSpPr>
          <p:spPr>
            <a:xfrm>
              <a:off x="8647176" y="1324361"/>
              <a:ext cx="1027430" cy="649605"/>
            </a:xfrm>
            <a:custGeom>
              <a:avLst/>
              <a:gdLst/>
              <a:ahLst/>
              <a:cxnLst/>
              <a:rect l="l" t="t" r="r" b="b"/>
              <a:pathLst>
                <a:path w="1027429" h="649605">
                  <a:moveTo>
                    <a:pt x="513588" y="0"/>
                  </a:moveTo>
                  <a:lnTo>
                    <a:pt x="466956" y="2092"/>
                  </a:lnTo>
                  <a:lnTo>
                    <a:pt x="421373" y="8266"/>
                  </a:lnTo>
                  <a:lnTo>
                    <a:pt x="377148" y="18334"/>
                  </a:lnTo>
                  <a:lnTo>
                    <a:pt x="334462" y="32116"/>
                  </a:lnTo>
                  <a:lnTo>
                    <a:pt x="293496" y="49429"/>
                  </a:lnTo>
                  <a:lnTo>
                    <a:pt x="254432" y="70093"/>
                  </a:lnTo>
                  <a:lnTo>
                    <a:pt x="217451" y="93927"/>
                  </a:lnTo>
                  <a:lnTo>
                    <a:pt x="182734" y="120749"/>
                  </a:lnTo>
                  <a:lnTo>
                    <a:pt x="150463" y="150378"/>
                  </a:lnTo>
                  <a:lnTo>
                    <a:pt x="120818" y="182633"/>
                  </a:lnTo>
                  <a:lnTo>
                    <a:pt x="93983" y="217332"/>
                  </a:lnTo>
                  <a:lnTo>
                    <a:pt x="70136" y="254295"/>
                  </a:lnTo>
                  <a:lnTo>
                    <a:pt x="49461" y="293340"/>
                  </a:lnTo>
                  <a:lnTo>
                    <a:pt x="32139" y="334286"/>
                  </a:lnTo>
                  <a:lnTo>
                    <a:pt x="18350" y="376952"/>
                  </a:lnTo>
                  <a:lnTo>
                    <a:pt x="8276" y="421156"/>
                  </a:lnTo>
                  <a:lnTo>
                    <a:pt x="2099" y="466717"/>
                  </a:lnTo>
                  <a:lnTo>
                    <a:pt x="0" y="513455"/>
                  </a:lnTo>
                  <a:lnTo>
                    <a:pt x="1176" y="548348"/>
                  </a:lnTo>
                  <a:lnTo>
                    <a:pt x="4651" y="582670"/>
                  </a:lnTo>
                  <a:lnTo>
                    <a:pt x="10340" y="616325"/>
                  </a:lnTo>
                  <a:lnTo>
                    <a:pt x="18160" y="649218"/>
                  </a:lnTo>
                  <a:lnTo>
                    <a:pt x="1009015" y="649218"/>
                  </a:lnTo>
                  <a:lnTo>
                    <a:pt x="1016835" y="616325"/>
                  </a:lnTo>
                  <a:lnTo>
                    <a:pt x="1022524" y="582670"/>
                  </a:lnTo>
                  <a:lnTo>
                    <a:pt x="1025999" y="548348"/>
                  </a:lnTo>
                  <a:lnTo>
                    <a:pt x="1027176" y="513455"/>
                  </a:lnTo>
                  <a:lnTo>
                    <a:pt x="1025076" y="466717"/>
                  </a:lnTo>
                  <a:lnTo>
                    <a:pt x="1018899" y="421156"/>
                  </a:lnTo>
                  <a:lnTo>
                    <a:pt x="1008825" y="376952"/>
                  </a:lnTo>
                  <a:lnTo>
                    <a:pt x="995036" y="334286"/>
                  </a:lnTo>
                  <a:lnTo>
                    <a:pt x="977714" y="293340"/>
                  </a:lnTo>
                  <a:lnTo>
                    <a:pt x="957039" y="254295"/>
                  </a:lnTo>
                  <a:lnTo>
                    <a:pt x="933192" y="217332"/>
                  </a:lnTo>
                  <a:lnTo>
                    <a:pt x="906357" y="182633"/>
                  </a:lnTo>
                  <a:lnTo>
                    <a:pt x="876712" y="150378"/>
                  </a:lnTo>
                  <a:lnTo>
                    <a:pt x="844441" y="120749"/>
                  </a:lnTo>
                  <a:lnTo>
                    <a:pt x="809724" y="93927"/>
                  </a:lnTo>
                  <a:lnTo>
                    <a:pt x="772743" y="70093"/>
                  </a:lnTo>
                  <a:lnTo>
                    <a:pt x="733679" y="49429"/>
                  </a:lnTo>
                  <a:lnTo>
                    <a:pt x="692713" y="32116"/>
                  </a:lnTo>
                  <a:lnTo>
                    <a:pt x="650027" y="18334"/>
                  </a:lnTo>
                  <a:lnTo>
                    <a:pt x="605802" y="8266"/>
                  </a:lnTo>
                  <a:lnTo>
                    <a:pt x="560219" y="2092"/>
                  </a:lnTo>
                  <a:lnTo>
                    <a:pt x="513588" y="0"/>
                  </a:lnTo>
                  <a:close/>
                </a:path>
              </a:pathLst>
            </a:custGeom>
            <a:solidFill>
              <a:srgbClr val="E0DBBA"/>
            </a:solidFill>
          </p:spPr>
          <p:txBody>
            <a:bodyPr wrap="square" lIns="0" tIns="0" rIns="0" bIns="0" rtlCol="0"/>
            <a:lstStyle/>
            <a:p>
              <a:endParaRPr dirty="0"/>
            </a:p>
          </p:txBody>
        </p:sp>
        <p:sp>
          <p:nvSpPr>
            <p:cNvPr id="8" name="object 11">
              <a:extLst>
                <a:ext uri="{FF2B5EF4-FFF2-40B4-BE49-F238E27FC236}">
                  <a16:creationId xmlns:a16="http://schemas.microsoft.com/office/drawing/2014/main" id="{E2987C9F-0D12-EB60-1CED-DA4FF4244181}"/>
                </a:ext>
              </a:extLst>
            </p:cNvPr>
            <p:cNvSpPr/>
            <p:nvPr/>
          </p:nvSpPr>
          <p:spPr>
            <a:xfrm>
              <a:off x="8647176" y="1324355"/>
              <a:ext cx="1027430" cy="530860"/>
            </a:xfrm>
            <a:custGeom>
              <a:avLst/>
              <a:gdLst/>
              <a:ahLst/>
              <a:cxnLst/>
              <a:rect l="l" t="t" r="r" b="b"/>
              <a:pathLst>
                <a:path w="1027429" h="530860">
                  <a:moveTo>
                    <a:pt x="513588" y="0"/>
                  </a:moveTo>
                  <a:lnTo>
                    <a:pt x="466849" y="2098"/>
                  </a:lnTo>
                  <a:lnTo>
                    <a:pt x="421284" y="8271"/>
                  </a:lnTo>
                  <a:lnTo>
                    <a:pt x="377075" y="18339"/>
                  </a:lnTo>
                  <a:lnTo>
                    <a:pt x="334403" y="32120"/>
                  </a:lnTo>
                  <a:lnTo>
                    <a:pt x="293449" y="49432"/>
                  </a:lnTo>
                  <a:lnTo>
                    <a:pt x="254395" y="70094"/>
                  </a:lnTo>
                  <a:lnTo>
                    <a:pt x="217422" y="93925"/>
                  </a:lnTo>
                  <a:lnTo>
                    <a:pt x="182712" y="120743"/>
                  </a:lnTo>
                  <a:lnTo>
                    <a:pt x="150447" y="150368"/>
                  </a:lnTo>
                  <a:lnTo>
                    <a:pt x="120807" y="182616"/>
                  </a:lnTo>
                  <a:lnTo>
                    <a:pt x="93975" y="217309"/>
                  </a:lnTo>
                  <a:lnTo>
                    <a:pt x="70132" y="254263"/>
                  </a:lnTo>
                  <a:lnTo>
                    <a:pt x="49459" y="293298"/>
                  </a:lnTo>
                  <a:lnTo>
                    <a:pt x="32137" y="334232"/>
                  </a:lnTo>
                  <a:lnTo>
                    <a:pt x="18349" y="376884"/>
                  </a:lnTo>
                  <a:lnTo>
                    <a:pt x="8276" y="421072"/>
                  </a:lnTo>
                  <a:lnTo>
                    <a:pt x="2099" y="466616"/>
                  </a:lnTo>
                  <a:lnTo>
                    <a:pt x="0" y="513334"/>
                  </a:lnTo>
                  <a:lnTo>
                    <a:pt x="0" y="530352"/>
                  </a:lnTo>
                  <a:lnTo>
                    <a:pt x="3793" y="482303"/>
                  </a:lnTo>
                  <a:lnTo>
                    <a:pt x="11900" y="435603"/>
                  </a:lnTo>
                  <a:lnTo>
                    <a:pt x="24118" y="390453"/>
                  </a:lnTo>
                  <a:lnTo>
                    <a:pt x="40244" y="347056"/>
                  </a:lnTo>
                  <a:lnTo>
                    <a:pt x="60075" y="305613"/>
                  </a:lnTo>
                  <a:lnTo>
                    <a:pt x="83408" y="266325"/>
                  </a:lnTo>
                  <a:lnTo>
                    <a:pt x="110041" y="229396"/>
                  </a:lnTo>
                  <a:lnTo>
                    <a:pt x="139771" y="195025"/>
                  </a:lnTo>
                  <a:lnTo>
                    <a:pt x="172394" y="163416"/>
                  </a:lnTo>
                  <a:lnTo>
                    <a:pt x="207708" y="134770"/>
                  </a:lnTo>
                  <a:lnTo>
                    <a:pt x="245510" y="109289"/>
                  </a:lnTo>
                  <a:lnTo>
                    <a:pt x="285596" y="87175"/>
                  </a:lnTo>
                  <a:lnTo>
                    <a:pt x="327766" y="68628"/>
                  </a:lnTo>
                  <a:lnTo>
                    <a:pt x="371814" y="53852"/>
                  </a:lnTo>
                  <a:lnTo>
                    <a:pt x="417539" y="43048"/>
                  </a:lnTo>
                  <a:lnTo>
                    <a:pt x="464737" y="36418"/>
                  </a:lnTo>
                  <a:lnTo>
                    <a:pt x="513206" y="34163"/>
                  </a:lnTo>
                  <a:lnTo>
                    <a:pt x="697605" y="34163"/>
                  </a:lnTo>
                  <a:lnTo>
                    <a:pt x="692772" y="32120"/>
                  </a:lnTo>
                  <a:lnTo>
                    <a:pt x="650100" y="18339"/>
                  </a:lnTo>
                  <a:lnTo>
                    <a:pt x="605891" y="8271"/>
                  </a:lnTo>
                  <a:lnTo>
                    <a:pt x="560326" y="2098"/>
                  </a:lnTo>
                  <a:lnTo>
                    <a:pt x="513588" y="0"/>
                  </a:lnTo>
                  <a:close/>
                </a:path>
                <a:path w="1027429" h="530860">
                  <a:moveTo>
                    <a:pt x="697605" y="34163"/>
                  </a:moveTo>
                  <a:lnTo>
                    <a:pt x="513969" y="34163"/>
                  </a:lnTo>
                  <a:lnTo>
                    <a:pt x="562438" y="36418"/>
                  </a:lnTo>
                  <a:lnTo>
                    <a:pt x="609636" y="43048"/>
                  </a:lnTo>
                  <a:lnTo>
                    <a:pt x="655361" y="53852"/>
                  </a:lnTo>
                  <a:lnTo>
                    <a:pt x="699409" y="68628"/>
                  </a:lnTo>
                  <a:lnTo>
                    <a:pt x="741579" y="87175"/>
                  </a:lnTo>
                  <a:lnTo>
                    <a:pt x="781665" y="109289"/>
                  </a:lnTo>
                  <a:lnTo>
                    <a:pt x="819467" y="134770"/>
                  </a:lnTo>
                  <a:lnTo>
                    <a:pt x="854781" y="163416"/>
                  </a:lnTo>
                  <a:lnTo>
                    <a:pt x="887404" y="195025"/>
                  </a:lnTo>
                  <a:lnTo>
                    <a:pt x="917134" y="229396"/>
                  </a:lnTo>
                  <a:lnTo>
                    <a:pt x="943767" y="266325"/>
                  </a:lnTo>
                  <a:lnTo>
                    <a:pt x="967100" y="305613"/>
                  </a:lnTo>
                  <a:lnTo>
                    <a:pt x="986931" y="347056"/>
                  </a:lnTo>
                  <a:lnTo>
                    <a:pt x="1003057" y="390453"/>
                  </a:lnTo>
                  <a:lnTo>
                    <a:pt x="1015275" y="435603"/>
                  </a:lnTo>
                  <a:lnTo>
                    <a:pt x="1023382" y="482303"/>
                  </a:lnTo>
                  <a:lnTo>
                    <a:pt x="1027176" y="530352"/>
                  </a:lnTo>
                  <a:lnTo>
                    <a:pt x="1027176" y="513334"/>
                  </a:lnTo>
                  <a:lnTo>
                    <a:pt x="1025076" y="466616"/>
                  </a:lnTo>
                  <a:lnTo>
                    <a:pt x="1018899" y="421072"/>
                  </a:lnTo>
                  <a:lnTo>
                    <a:pt x="1008826" y="376884"/>
                  </a:lnTo>
                  <a:lnTo>
                    <a:pt x="995038" y="334232"/>
                  </a:lnTo>
                  <a:lnTo>
                    <a:pt x="977716" y="293298"/>
                  </a:lnTo>
                  <a:lnTo>
                    <a:pt x="957043" y="254263"/>
                  </a:lnTo>
                  <a:lnTo>
                    <a:pt x="933200" y="217309"/>
                  </a:lnTo>
                  <a:lnTo>
                    <a:pt x="906368" y="182616"/>
                  </a:lnTo>
                  <a:lnTo>
                    <a:pt x="876728" y="150368"/>
                  </a:lnTo>
                  <a:lnTo>
                    <a:pt x="844463" y="120743"/>
                  </a:lnTo>
                  <a:lnTo>
                    <a:pt x="809753" y="93925"/>
                  </a:lnTo>
                  <a:lnTo>
                    <a:pt x="772780" y="70094"/>
                  </a:lnTo>
                  <a:lnTo>
                    <a:pt x="733726" y="49432"/>
                  </a:lnTo>
                  <a:lnTo>
                    <a:pt x="697605" y="34163"/>
                  </a:lnTo>
                  <a:close/>
                </a:path>
              </a:pathLst>
            </a:custGeom>
            <a:solidFill>
              <a:srgbClr val="E9E9EA"/>
            </a:solidFill>
          </p:spPr>
          <p:txBody>
            <a:bodyPr wrap="square" lIns="0" tIns="0" rIns="0" bIns="0" rtlCol="0"/>
            <a:lstStyle/>
            <a:p>
              <a:endParaRPr dirty="0"/>
            </a:p>
          </p:txBody>
        </p:sp>
        <p:sp>
          <p:nvSpPr>
            <p:cNvPr id="9" name="object 12">
              <a:extLst>
                <a:ext uri="{FF2B5EF4-FFF2-40B4-BE49-F238E27FC236}">
                  <a16:creationId xmlns:a16="http://schemas.microsoft.com/office/drawing/2014/main" id="{E20F8FA5-EA4E-C92D-046C-57F907406070}"/>
                </a:ext>
              </a:extLst>
            </p:cNvPr>
            <p:cNvSpPr/>
            <p:nvPr/>
          </p:nvSpPr>
          <p:spPr>
            <a:xfrm>
              <a:off x="9648825" y="917955"/>
              <a:ext cx="433705" cy="438150"/>
            </a:xfrm>
            <a:custGeom>
              <a:avLst/>
              <a:gdLst/>
              <a:ahLst/>
              <a:cxnLst/>
              <a:rect l="l" t="t" r="r" b="b"/>
              <a:pathLst>
                <a:path w="433704" h="438150">
                  <a:moveTo>
                    <a:pt x="425703" y="0"/>
                  </a:moveTo>
                  <a:lnTo>
                    <a:pt x="419607" y="0"/>
                  </a:lnTo>
                  <a:lnTo>
                    <a:pt x="416051" y="3937"/>
                  </a:lnTo>
                  <a:lnTo>
                    <a:pt x="3936" y="420370"/>
                  </a:lnTo>
                  <a:lnTo>
                    <a:pt x="0" y="424307"/>
                  </a:lnTo>
                  <a:lnTo>
                    <a:pt x="380" y="430403"/>
                  </a:lnTo>
                  <a:lnTo>
                    <a:pt x="3937" y="434340"/>
                  </a:lnTo>
                  <a:lnTo>
                    <a:pt x="7493" y="437896"/>
                  </a:lnTo>
                  <a:lnTo>
                    <a:pt x="13589" y="437896"/>
                  </a:lnTo>
                  <a:lnTo>
                    <a:pt x="17525" y="433959"/>
                  </a:lnTo>
                  <a:lnTo>
                    <a:pt x="429641" y="17526"/>
                  </a:lnTo>
                  <a:lnTo>
                    <a:pt x="433577" y="13589"/>
                  </a:lnTo>
                  <a:lnTo>
                    <a:pt x="433197" y="7493"/>
                  </a:lnTo>
                  <a:lnTo>
                    <a:pt x="425703" y="0"/>
                  </a:lnTo>
                  <a:close/>
                </a:path>
              </a:pathLst>
            </a:custGeom>
            <a:solidFill>
              <a:srgbClr val="EEEBDB"/>
            </a:solidFill>
          </p:spPr>
          <p:txBody>
            <a:bodyPr wrap="square" lIns="0" tIns="0" rIns="0" bIns="0" rtlCol="0"/>
            <a:lstStyle/>
            <a:p>
              <a:endParaRPr dirty="0"/>
            </a:p>
          </p:txBody>
        </p:sp>
        <p:sp>
          <p:nvSpPr>
            <p:cNvPr id="10" name="object 13">
              <a:extLst>
                <a:ext uri="{FF2B5EF4-FFF2-40B4-BE49-F238E27FC236}">
                  <a16:creationId xmlns:a16="http://schemas.microsoft.com/office/drawing/2014/main" id="{C60AD1BD-2153-1AAF-63BF-A242ABA0BE43}"/>
                </a:ext>
              </a:extLst>
            </p:cNvPr>
            <p:cNvSpPr/>
            <p:nvPr/>
          </p:nvSpPr>
          <p:spPr>
            <a:xfrm>
              <a:off x="9851135" y="1856994"/>
              <a:ext cx="594360" cy="0"/>
            </a:xfrm>
            <a:custGeom>
              <a:avLst/>
              <a:gdLst/>
              <a:ahLst/>
              <a:cxnLst/>
              <a:rect l="l" t="t" r="r" b="b"/>
              <a:pathLst>
                <a:path w="594359">
                  <a:moveTo>
                    <a:pt x="0" y="0"/>
                  </a:moveTo>
                  <a:lnTo>
                    <a:pt x="594360" y="0"/>
                  </a:lnTo>
                </a:path>
              </a:pathLst>
            </a:custGeom>
            <a:ln w="25908">
              <a:solidFill>
                <a:srgbClr val="E0DBBA"/>
              </a:solidFill>
            </a:ln>
          </p:spPr>
          <p:txBody>
            <a:bodyPr wrap="square" lIns="0" tIns="0" rIns="0" bIns="0" rtlCol="0"/>
            <a:lstStyle/>
            <a:p>
              <a:endParaRPr dirty="0"/>
            </a:p>
          </p:txBody>
        </p:sp>
        <p:sp>
          <p:nvSpPr>
            <p:cNvPr id="11" name="object 14">
              <a:extLst>
                <a:ext uri="{FF2B5EF4-FFF2-40B4-BE49-F238E27FC236}">
                  <a16:creationId xmlns:a16="http://schemas.microsoft.com/office/drawing/2014/main" id="{C195CE30-56A4-901D-DEDA-0FDC2608BA8B}"/>
                </a:ext>
              </a:extLst>
            </p:cNvPr>
            <p:cNvSpPr/>
            <p:nvPr/>
          </p:nvSpPr>
          <p:spPr>
            <a:xfrm>
              <a:off x="9149333" y="560831"/>
              <a:ext cx="0" cy="585470"/>
            </a:xfrm>
            <a:custGeom>
              <a:avLst/>
              <a:gdLst/>
              <a:ahLst/>
              <a:cxnLst/>
              <a:rect l="l" t="t" r="r" b="b"/>
              <a:pathLst>
                <a:path h="585469">
                  <a:moveTo>
                    <a:pt x="0" y="0"/>
                  </a:moveTo>
                  <a:lnTo>
                    <a:pt x="0" y="585215"/>
                  </a:lnTo>
                </a:path>
              </a:pathLst>
            </a:custGeom>
            <a:ln w="19812">
              <a:solidFill>
                <a:srgbClr val="EEEBDB"/>
              </a:solidFill>
            </a:ln>
          </p:spPr>
          <p:txBody>
            <a:bodyPr wrap="square" lIns="0" tIns="0" rIns="0" bIns="0" rtlCol="0"/>
            <a:lstStyle/>
            <a:p>
              <a:endParaRPr dirty="0"/>
            </a:p>
          </p:txBody>
        </p:sp>
        <p:sp>
          <p:nvSpPr>
            <p:cNvPr id="12" name="object 15">
              <a:extLst>
                <a:ext uri="{FF2B5EF4-FFF2-40B4-BE49-F238E27FC236}">
                  <a16:creationId xmlns:a16="http://schemas.microsoft.com/office/drawing/2014/main" id="{5BF3D7FA-5A17-17C7-83DC-512909F38398}"/>
                </a:ext>
              </a:extLst>
            </p:cNvPr>
            <p:cNvSpPr/>
            <p:nvPr/>
          </p:nvSpPr>
          <p:spPr>
            <a:xfrm>
              <a:off x="8260588" y="943863"/>
              <a:ext cx="406400" cy="418465"/>
            </a:xfrm>
            <a:custGeom>
              <a:avLst/>
              <a:gdLst/>
              <a:ahLst/>
              <a:cxnLst/>
              <a:rect l="l" t="t" r="r" b="b"/>
              <a:pathLst>
                <a:path w="406400" h="418465">
                  <a:moveTo>
                    <a:pt x="3555" y="17525"/>
                  </a:moveTo>
                  <a:lnTo>
                    <a:pt x="387857" y="414147"/>
                  </a:lnTo>
                  <a:lnTo>
                    <a:pt x="391794" y="418084"/>
                  </a:lnTo>
                  <a:lnTo>
                    <a:pt x="398144" y="418084"/>
                  </a:lnTo>
                  <a:lnTo>
                    <a:pt x="402081" y="414147"/>
                  </a:lnTo>
                  <a:lnTo>
                    <a:pt x="405637" y="410210"/>
                  </a:lnTo>
                  <a:lnTo>
                    <a:pt x="406018" y="404113"/>
                  </a:lnTo>
                  <a:lnTo>
                    <a:pt x="402081" y="400558"/>
                  </a:lnTo>
                  <a:lnTo>
                    <a:pt x="31197" y="17780"/>
                  </a:lnTo>
                  <a:lnTo>
                    <a:pt x="3936" y="17780"/>
                  </a:lnTo>
                  <a:lnTo>
                    <a:pt x="3555" y="17525"/>
                  </a:lnTo>
                  <a:close/>
                </a:path>
                <a:path w="406400" h="418465">
                  <a:moveTo>
                    <a:pt x="13969" y="0"/>
                  </a:moveTo>
                  <a:lnTo>
                    <a:pt x="7873" y="0"/>
                  </a:lnTo>
                  <a:lnTo>
                    <a:pt x="0" y="7874"/>
                  </a:lnTo>
                  <a:lnTo>
                    <a:pt x="0" y="13970"/>
                  </a:lnTo>
                  <a:lnTo>
                    <a:pt x="3936" y="17780"/>
                  </a:lnTo>
                  <a:lnTo>
                    <a:pt x="31197" y="17780"/>
                  </a:lnTo>
                  <a:lnTo>
                    <a:pt x="13969" y="0"/>
                  </a:lnTo>
                  <a:close/>
                </a:path>
              </a:pathLst>
            </a:custGeom>
            <a:solidFill>
              <a:srgbClr val="EEEBDB"/>
            </a:solidFill>
          </p:spPr>
          <p:txBody>
            <a:bodyPr wrap="square" lIns="0" tIns="0" rIns="0" bIns="0" rtlCol="0"/>
            <a:lstStyle/>
            <a:p>
              <a:endParaRPr dirty="0"/>
            </a:p>
          </p:txBody>
        </p:sp>
        <p:sp>
          <p:nvSpPr>
            <p:cNvPr id="13" name="object 16">
              <a:extLst>
                <a:ext uri="{FF2B5EF4-FFF2-40B4-BE49-F238E27FC236}">
                  <a16:creationId xmlns:a16="http://schemas.microsoft.com/office/drawing/2014/main" id="{3704BFF4-EDCB-C966-CB7F-968726B4858C}"/>
                </a:ext>
              </a:extLst>
            </p:cNvPr>
            <p:cNvSpPr/>
            <p:nvPr/>
          </p:nvSpPr>
          <p:spPr>
            <a:xfrm>
              <a:off x="7909559" y="1856232"/>
              <a:ext cx="560070" cy="0"/>
            </a:xfrm>
            <a:custGeom>
              <a:avLst/>
              <a:gdLst/>
              <a:ahLst/>
              <a:cxnLst/>
              <a:rect l="l" t="t" r="r" b="b"/>
              <a:pathLst>
                <a:path w="560070">
                  <a:moveTo>
                    <a:pt x="0" y="0"/>
                  </a:moveTo>
                  <a:lnTo>
                    <a:pt x="559689" y="0"/>
                  </a:lnTo>
                </a:path>
              </a:pathLst>
            </a:custGeom>
            <a:ln w="24384">
              <a:solidFill>
                <a:srgbClr val="E0DBBA"/>
              </a:solidFill>
            </a:ln>
          </p:spPr>
          <p:txBody>
            <a:bodyPr wrap="square" lIns="0" tIns="0" rIns="0" bIns="0" rtlCol="0"/>
            <a:lstStyle/>
            <a:p>
              <a:endParaRPr dirty="0"/>
            </a:p>
          </p:txBody>
        </p:sp>
        <p:sp>
          <p:nvSpPr>
            <p:cNvPr id="14" name="object 17">
              <a:extLst>
                <a:ext uri="{FF2B5EF4-FFF2-40B4-BE49-F238E27FC236}">
                  <a16:creationId xmlns:a16="http://schemas.microsoft.com/office/drawing/2014/main" id="{3CE8D499-4708-4BA8-DCE8-D045815DA4C0}"/>
                </a:ext>
              </a:extLst>
            </p:cNvPr>
            <p:cNvSpPr/>
            <p:nvPr/>
          </p:nvSpPr>
          <p:spPr>
            <a:xfrm>
              <a:off x="7997952" y="675131"/>
              <a:ext cx="2326005" cy="1169035"/>
            </a:xfrm>
            <a:custGeom>
              <a:avLst/>
              <a:gdLst/>
              <a:ahLst/>
              <a:cxnLst/>
              <a:rect l="l" t="t" r="r" b="b"/>
              <a:pathLst>
                <a:path w="2326004" h="1169035">
                  <a:moveTo>
                    <a:pt x="2062438" y="426846"/>
                  </a:moveTo>
                  <a:lnTo>
                    <a:pt x="1162430" y="426846"/>
                  </a:lnTo>
                  <a:lnTo>
                    <a:pt x="1210743" y="428413"/>
                  </a:lnTo>
                  <a:lnTo>
                    <a:pt x="1258231" y="433049"/>
                  </a:lnTo>
                  <a:lnTo>
                    <a:pt x="1304796" y="440656"/>
                  </a:lnTo>
                  <a:lnTo>
                    <a:pt x="1350343" y="451136"/>
                  </a:lnTo>
                  <a:lnTo>
                    <a:pt x="1394771" y="464392"/>
                  </a:lnTo>
                  <a:lnTo>
                    <a:pt x="1437985" y="480326"/>
                  </a:lnTo>
                  <a:lnTo>
                    <a:pt x="1479886" y="498841"/>
                  </a:lnTo>
                  <a:lnTo>
                    <a:pt x="1520377" y="519840"/>
                  </a:lnTo>
                  <a:lnTo>
                    <a:pt x="1559359" y="543224"/>
                  </a:lnTo>
                  <a:lnTo>
                    <a:pt x="1596736" y="568895"/>
                  </a:lnTo>
                  <a:lnTo>
                    <a:pt x="1632409" y="596758"/>
                  </a:lnTo>
                  <a:lnTo>
                    <a:pt x="1666281" y="626713"/>
                  </a:lnTo>
                  <a:lnTo>
                    <a:pt x="1698255" y="658663"/>
                  </a:lnTo>
                  <a:lnTo>
                    <a:pt x="1728231" y="692511"/>
                  </a:lnTo>
                  <a:lnTo>
                    <a:pt x="1756114" y="728160"/>
                  </a:lnTo>
                  <a:lnTo>
                    <a:pt x="1781805" y="765510"/>
                  </a:lnTo>
                  <a:lnTo>
                    <a:pt x="1805206" y="804466"/>
                  </a:lnTo>
                  <a:lnTo>
                    <a:pt x="1826220" y="844929"/>
                  </a:lnTo>
                  <a:lnTo>
                    <a:pt x="1844748" y="886801"/>
                  </a:lnTo>
                  <a:lnTo>
                    <a:pt x="1860695" y="929986"/>
                  </a:lnTo>
                  <a:lnTo>
                    <a:pt x="1873961" y="974385"/>
                  </a:lnTo>
                  <a:lnTo>
                    <a:pt x="1884449" y="1019902"/>
                  </a:lnTo>
                  <a:lnTo>
                    <a:pt x="1892061" y="1066437"/>
                  </a:lnTo>
                  <a:lnTo>
                    <a:pt x="1896700" y="1113895"/>
                  </a:lnTo>
                  <a:lnTo>
                    <a:pt x="1898269" y="1162177"/>
                  </a:lnTo>
                  <a:lnTo>
                    <a:pt x="1898269" y="1168907"/>
                  </a:lnTo>
                  <a:lnTo>
                    <a:pt x="2325624" y="1168907"/>
                  </a:lnTo>
                  <a:lnTo>
                    <a:pt x="2325624" y="1162177"/>
                  </a:lnTo>
                  <a:lnTo>
                    <a:pt x="2324652" y="1114335"/>
                  </a:lnTo>
                  <a:lnTo>
                    <a:pt x="2321762" y="1066980"/>
                  </a:lnTo>
                  <a:lnTo>
                    <a:pt x="2316956" y="1019902"/>
                  </a:lnTo>
                  <a:lnTo>
                    <a:pt x="2310378" y="973880"/>
                  </a:lnTo>
                  <a:lnTo>
                    <a:pt x="2301959" y="928211"/>
                  </a:lnTo>
                  <a:lnTo>
                    <a:pt x="2291773" y="883179"/>
                  </a:lnTo>
                  <a:lnTo>
                    <a:pt x="2279857" y="838822"/>
                  </a:lnTo>
                  <a:lnTo>
                    <a:pt x="2266248" y="795178"/>
                  </a:lnTo>
                  <a:lnTo>
                    <a:pt x="2250986" y="752284"/>
                  </a:lnTo>
                  <a:lnTo>
                    <a:pt x="2234106" y="710178"/>
                  </a:lnTo>
                  <a:lnTo>
                    <a:pt x="2215647" y="668897"/>
                  </a:lnTo>
                  <a:lnTo>
                    <a:pt x="2195647" y="628479"/>
                  </a:lnTo>
                  <a:lnTo>
                    <a:pt x="2174143" y="588962"/>
                  </a:lnTo>
                  <a:lnTo>
                    <a:pt x="2151173" y="550383"/>
                  </a:lnTo>
                  <a:lnTo>
                    <a:pt x="2126775" y="512781"/>
                  </a:lnTo>
                  <a:lnTo>
                    <a:pt x="2100986" y="476192"/>
                  </a:lnTo>
                  <a:lnTo>
                    <a:pt x="2073844" y="440654"/>
                  </a:lnTo>
                  <a:lnTo>
                    <a:pt x="2062438" y="426846"/>
                  </a:lnTo>
                  <a:close/>
                </a:path>
                <a:path w="2326004" h="1169035">
                  <a:moveTo>
                    <a:pt x="1162812" y="0"/>
                  </a:moveTo>
                  <a:lnTo>
                    <a:pt x="1114950" y="970"/>
                  </a:lnTo>
                  <a:lnTo>
                    <a:pt x="1067576" y="3858"/>
                  </a:lnTo>
                  <a:lnTo>
                    <a:pt x="1020725" y="8626"/>
                  </a:lnTo>
                  <a:lnTo>
                    <a:pt x="974436" y="15234"/>
                  </a:lnTo>
                  <a:lnTo>
                    <a:pt x="928746" y="23647"/>
                  </a:lnTo>
                  <a:lnTo>
                    <a:pt x="883693" y="33826"/>
                  </a:lnTo>
                  <a:lnTo>
                    <a:pt x="839315" y="45734"/>
                  </a:lnTo>
                  <a:lnTo>
                    <a:pt x="795649" y="59333"/>
                  </a:lnTo>
                  <a:lnTo>
                    <a:pt x="752734" y="74585"/>
                  </a:lnTo>
                  <a:lnTo>
                    <a:pt x="710606" y="91453"/>
                  </a:lnTo>
                  <a:lnTo>
                    <a:pt x="669304" y="109900"/>
                  </a:lnTo>
                  <a:lnTo>
                    <a:pt x="628865" y="129887"/>
                  </a:lnTo>
                  <a:lnTo>
                    <a:pt x="589326" y="151376"/>
                  </a:lnTo>
                  <a:lnTo>
                    <a:pt x="550727" y="174331"/>
                  </a:lnTo>
                  <a:lnTo>
                    <a:pt x="513103" y="198714"/>
                  </a:lnTo>
                  <a:lnTo>
                    <a:pt x="476493" y="224487"/>
                  </a:lnTo>
                  <a:lnTo>
                    <a:pt x="440935" y="251612"/>
                  </a:lnTo>
                  <a:lnTo>
                    <a:pt x="406466" y="280052"/>
                  </a:lnTo>
                  <a:lnTo>
                    <a:pt x="373124" y="309768"/>
                  </a:lnTo>
                  <a:lnTo>
                    <a:pt x="340947" y="340725"/>
                  </a:lnTo>
                  <a:lnTo>
                    <a:pt x="309972" y="372883"/>
                  </a:lnTo>
                  <a:lnTo>
                    <a:pt x="280237" y="406205"/>
                  </a:lnTo>
                  <a:lnTo>
                    <a:pt x="251778" y="440656"/>
                  </a:lnTo>
                  <a:lnTo>
                    <a:pt x="224637" y="476192"/>
                  </a:lnTo>
                  <a:lnTo>
                    <a:pt x="198848" y="512781"/>
                  </a:lnTo>
                  <a:lnTo>
                    <a:pt x="174450" y="550383"/>
                  </a:lnTo>
                  <a:lnTo>
                    <a:pt x="151480" y="588962"/>
                  </a:lnTo>
                  <a:lnTo>
                    <a:pt x="129976" y="628479"/>
                  </a:lnTo>
                  <a:lnTo>
                    <a:pt x="109976" y="668897"/>
                  </a:lnTo>
                  <a:lnTo>
                    <a:pt x="91517" y="710178"/>
                  </a:lnTo>
                  <a:lnTo>
                    <a:pt x="74637" y="752284"/>
                  </a:lnTo>
                  <a:lnTo>
                    <a:pt x="59375" y="795178"/>
                  </a:lnTo>
                  <a:lnTo>
                    <a:pt x="45766" y="838822"/>
                  </a:lnTo>
                  <a:lnTo>
                    <a:pt x="33850" y="883179"/>
                  </a:lnTo>
                  <a:lnTo>
                    <a:pt x="23664" y="928211"/>
                  </a:lnTo>
                  <a:lnTo>
                    <a:pt x="15245" y="973880"/>
                  </a:lnTo>
                  <a:lnTo>
                    <a:pt x="8632" y="1020149"/>
                  </a:lnTo>
                  <a:lnTo>
                    <a:pt x="3861" y="1066980"/>
                  </a:lnTo>
                  <a:lnTo>
                    <a:pt x="971" y="1114335"/>
                  </a:lnTo>
                  <a:lnTo>
                    <a:pt x="0" y="1162177"/>
                  </a:lnTo>
                  <a:lnTo>
                    <a:pt x="0" y="1167891"/>
                  </a:lnTo>
                  <a:lnTo>
                    <a:pt x="426720" y="1167891"/>
                  </a:lnTo>
                  <a:lnTo>
                    <a:pt x="426720" y="1162177"/>
                  </a:lnTo>
                  <a:lnTo>
                    <a:pt x="428288" y="1113895"/>
                  </a:lnTo>
                  <a:lnTo>
                    <a:pt x="432927" y="1066437"/>
                  </a:lnTo>
                  <a:lnTo>
                    <a:pt x="440539" y="1019902"/>
                  </a:lnTo>
                  <a:lnTo>
                    <a:pt x="451027" y="974385"/>
                  </a:lnTo>
                  <a:lnTo>
                    <a:pt x="464292" y="929986"/>
                  </a:lnTo>
                  <a:lnTo>
                    <a:pt x="480238" y="886801"/>
                  </a:lnTo>
                  <a:lnTo>
                    <a:pt x="498766" y="844929"/>
                  </a:lnTo>
                  <a:lnTo>
                    <a:pt x="519778" y="804466"/>
                  </a:lnTo>
                  <a:lnTo>
                    <a:pt x="543178" y="765510"/>
                  </a:lnTo>
                  <a:lnTo>
                    <a:pt x="568866" y="728160"/>
                  </a:lnTo>
                  <a:lnTo>
                    <a:pt x="596746" y="692511"/>
                  </a:lnTo>
                  <a:lnTo>
                    <a:pt x="626719" y="658663"/>
                  </a:lnTo>
                  <a:lnTo>
                    <a:pt x="658689" y="626713"/>
                  </a:lnTo>
                  <a:lnTo>
                    <a:pt x="692557" y="596758"/>
                  </a:lnTo>
                  <a:lnTo>
                    <a:pt x="728225" y="568895"/>
                  </a:lnTo>
                  <a:lnTo>
                    <a:pt x="765595" y="543224"/>
                  </a:lnTo>
                  <a:lnTo>
                    <a:pt x="804571" y="519840"/>
                  </a:lnTo>
                  <a:lnTo>
                    <a:pt x="845054" y="498841"/>
                  </a:lnTo>
                  <a:lnTo>
                    <a:pt x="886947" y="480326"/>
                  </a:lnTo>
                  <a:lnTo>
                    <a:pt x="930152" y="464392"/>
                  </a:lnTo>
                  <a:lnTo>
                    <a:pt x="974570" y="451136"/>
                  </a:lnTo>
                  <a:lnTo>
                    <a:pt x="1020115" y="440654"/>
                  </a:lnTo>
                  <a:lnTo>
                    <a:pt x="1066659" y="433049"/>
                  </a:lnTo>
                  <a:lnTo>
                    <a:pt x="1114133" y="428413"/>
                  </a:lnTo>
                  <a:lnTo>
                    <a:pt x="1162430" y="426846"/>
                  </a:lnTo>
                  <a:lnTo>
                    <a:pt x="2062438" y="426846"/>
                  </a:lnTo>
                  <a:lnTo>
                    <a:pt x="2045386" y="406205"/>
                  </a:lnTo>
                  <a:lnTo>
                    <a:pt x="2015651" y="372883"/>
                  </a:lnTo>
                  <a:lnTo>
                    <a:pt x="1984676" y="340725"/>
                  </a:lnTo>
                  <a:lnTo>
                    <a:pt x="1952499" y="309768"/>
                  </a:lnTo>
                  <a:lnTo>
                    <a:pt x="1919157" y="280052"/>
                  </a:lnTo>
                  <a:lnTo>
                    <a:pt x="1884688" y="251612"/>
                  </a:lnTo>
                  <a:lnTo>
                    <a:pt x="1849130" y="224487"/>
                  </a:lnTo>
                  <a:lnTo>
                    <a:pt x="1812520" y="198714"/>
                  </a:lnTo>
                  <a:lnTo>
                    <a:pt x="1774896" y="174331"/>
                  </a:lnTo>
                  <a:lnTo>
                    <a:pt x="1736297" y="151376"/>
                  </a:lnTo>
                  <a:lnTo>
                    <a:pt x="1696758" y="129887"/>
                  </a:lnTo>
                  <a:lnTo>
                    <a:pt x="1656319" y="109900"/>
                  </a:lnTo>
                  <a:lnTo>
                    <a:pt x="1615017" y="91453"/>
                  </a:lnTo>
                  <a:lnTo>
                    <a:pt x="1572889" y="74585"/>
                  </a:lnTo>
                  <a:lnTo>
                    <a:pt x="1529974" y="59333"/>
                  </a:lnTo>
                  <a:lnTo>
                    <a:pt x="1486308" y="45734"/>
                  </a:lnTo>
                  <a:lnTo>
                    <a:pt x="1441930" y="33826"/>
                  </a:lnTo>
                  <a:lnTo>
                    <a:pt x="1396877" y="23647"/>
                  </a:lnTo>
                  <a:lnTo>
                    <a:pt x="1351187" y="15234"/>
                  </a:lnTo>
                  <a:lnTo>
                    <a:pt x="1304898" y="8626"/>
                  </a:lnTo>
                  <a:lnTo>
                    <a:pt x="1258047" y="3858"/>
                  </a:lnTo>
                  <a:lnTo>
                    <a:pt x="1210673" y="970"/>
                  </a:lnTo>
                  <a:lnTo>
                    <a:pt x="1162812" y="0"/>
                  </a:lnTo>
                  <a:close/>
                </a:path>
              </a:pathLst>
            </a:custGeom>
            <a:solidFill>
              <a:srgbClr val="EEEBDB"/>
            </a:solidFill>
          </p:spPr>
          <p:txBody>
            <a:bodyPr wrap="square" lIns="0" tIns="0" rIns="0" bIns="0" rtlCol="0"/>
            <a:lstStyle/>
            <a:p>
              <a:endParaRPr dirty="0"/>
            </a:p>
          </p:txBody>
        </p:sp>
        <p:sp>
          <p:nvSpPr>
            <p:cNvPr id="15" name="object 18">
              <a:extLst>
                <a:ext uri="{FF2B5EF4-FFF2-40B4-BE49-F238E27FC236}">
                  <a16:creationId xmlns:a16="http://schemas.microsoft.com/office/drawing/2014/main" id="{4B72B2A7-5EF6-72C2-B544-4EE05C405096}"/>
                </a:ext>
              </a:extLst>
            </p:cNvPr>
            <p:cNvSpPr/>
            <p:nvPr/>
          </p:nvSpPr>
          <p:spPr>
            <a:xfrm>
              <a:off x="8301228" y="679729"/>
              <a:ext cx="886993" cy="711682"/>
            </a:xfrm>
            <a:prstGeom prst="rect">
              <a:avLst/>
            </a:prstGeom>
            <a:blipFill>
              <a:blip r:embed="rId3" cstate="print"/>
              <a:stretch>
                <a:fillRect/>
              </a:stretch>
            </a:blipFill>
          </p:spPr>
          <p:txBody>
            <a:bodyPr wrap="square" lIns="0" tIns="0" rIns="0" bIns="0" rtlCol="0"/>
            <a:lstStyle/>
            <a:p>
              <a:endParaRPr dirty="0"/>
            </a:p>
          </p:txBody>
        </p:sp>
        <p:sp>
          <p:nvSpPr>
            <p:cNvPr id="16" name="object 19">
              <a:extLst>
                <a:ext uri="{FF2B5EF4-FFF2-40B4-BE49-F238E27FC236}">
                  <a16:creationId xmlns:a16="http://schemas.microsoft.com/office/drawing/2014/main" id="{C3A85A86-E346-53D9-7002-1490F681A5F5}"/>
                </a:ext>
              </a:extLst>
            </p:cNvPr>
            <p:cNvSpPr/>
            <p:nvPr/>
          </p:nvSpPr>
          <p:spPr>
            <a:xfrm>
              <a:off x="8354568" y="694944"/>
              <a:ext cx="784860" cy="609600"/>
            </a:xfrm>
            <a:custGeom>
              <a:avLst/>
              <a:gdLst/>
              <a:ahLst/>
              <a:cxnLst/>
              <a:rect l="l" t="t" r="r" b="b"/>
              <a:pathLst>
                <a:path w="784859" h="609600">
                  <a:moveTo>
                    <a:pt x="784859" y="0"/>
                  </a:moveTo>
                  <a:lnTo>
                    <a:pt x="734127" y="1993"/>
                  </a:lnTo>
                  <a:lnTo>
                    <a:pt x="683985" y="6165"/>
                  </a:lnTo>
                  <a:lnTo>
                    <a:pt x="634479" y="12470"/>
                  </a:lnTo>
                  <a:lnTo>
                    <a:pt x="585657" y="20860"/>
                  </a:lnTo>
                  <a:lnTo>
                    <a:pt x="537564" y="31289"/>
                  </a:lnTo>
                  <a:lnTo>
                    <a:pt x="490248" y="43711"/>
                  </a:lnTo>
                  <a:lnTo>
                    <a:pt x="443755" y="58080"/>
                  </a:lnTo>
                  <a:lnTo>
                    <a:pt x="398131" y="74349"/>
                  </a:lnTo>
                  <a:lnTo>
                    <a:pt x="353425" y="92471"/>
                  </a:lnTo>
                  <a:lnTo>
                    <a:pt x="309681" y="112401"/>
                  </a:lnTo>
                  <a:lnTo>
                    <a:pt x="266947" y="134093"/>
                  </a:lnTo>
                  <a:lnTo>
                    <a:pt x="225269" y="157498"/>
                  </a:lnTo>
                  <a:lnTo>
                    <a:pt x="184695" y="182572"/>
                  </a:lnTo>
                  <a:lnTo>
                    <a:pt x="145270" y="209268"/>
                  </a:lnTo>
                  <a:lnTo>
                    <a:pt x="107041" y="237539"/>
                  </a:lnTo>
                  <a:lnTo>
                    <a:pt x="70055" y="267340"/>
                  </a:lnTo>
                  <a:lnTo>
                    <a:pt x="34359" y="298623"/>
                  </a:lnTo>
                  <a:lnTo>
                    <a:pt x="0" y="331342"/>
                  </a:lnTo>
                  <a:lnTo>
                    <a:pt x="269875" y="609600"/>
                  </a:lnTo>
                  <a:lnTo>
                    <a:pt x="303994" y="577396"/>
                  </a:lnTo>
                  <a:lnTo>
                    <a:pt x="340054" y="547337"/>
                  </a:lnTo>
                  <a:lnTo>
                    <a:pt x="377951" y="519527"/>
                  </a:lnTo>
                  <a:lnTo>
                    <a:pt x="417585" y="494067"/>
                  </a:lnTo>
                  <a:lnTo>
                    <a:pt x="458852" y="471061"/>
                  </a:lnTo>
                  <a:lnTo>
                    <a:pt x="501649" y="450611"/>
                  </a:lnTo>
                  <a:lnTo>
                    <a:pt x="545876" y="432821"/>
                  </a:lnTo>
                  <a:lnTo>
                    <a:pt x="591429" y="417792"/>
                  </a:lnTo>
                  <a:lnTo>
                    <a:pt x="638206" y="405628"/>
                  </a:lnTo>
                  <a:lnTo>
                    <a:pt x="686105" y="396431"/>
                  </a:lnTo>
                  <a:lnTo>
                    <a:pt x="735024" y="390304"/>
                  </a:lnTo>
                  <a:lnTo>
                    <a:pt x="784859" y="387350"/>
                  </a:lnTo>
                  <a:lnTo>
                    <a:pt x="784859" y="0"/>
                  </a:lnTo>
                  <a:close/>
                </a:path>
              </a:pathLst>
            </a:custGeom>
            <a:solidFill>
              <a:srgbClr val="F9B517"/>
            </a:solidFill>
          </p:spPr>
          <p:txBody>
            <a:bodyPr wrap="square" lIns="0" tIns="0" rIns="0" bIns="0" rtlCol="0"/>
            <a:lstStyle/>
            <a:p>
              <a:endParaRPr dirty="0"/>
            </a:p>
          </p:txBody>
        </p:sp>
        <p:sp>
          <p:nvSpPr>
            <p:cNvPr id="17" name="object 20">
              <a:extLst>
                <a:ext uri="{FF2B5EF4-FFF2-40B4-BE49-F238E27FC236}">
                  <a16:creationId xmlns:a16="http://schemas.microsoft.com/office/drawing/2014/main" id="{766C011B-BDA1-0A5B-2CF4-BF02BF13D2C4}"/>
                </a:ext>
              </a:extLst>
            </p:cNvPr>
            <p:cNvSpPr/>
            <p:nvPr/>
          </p:nvSpPr>
          <p:spPr>
            <a:xfrm>
              <a:off x="9105900" y="679691"/>
              <a:ext cx="906792" cy="707148"/>
            </a:xfrm>
            <a:prstGeom prst="rect">
              <a:avLst/>
            </a:prstGeom>
            <a:blipFill>
              <a:blip r:embed="rId4" cstate="print"/>
              <a:stretch>
                <a:fillRect/>
              </a:stretch>
            </a:blipFill>
          </p:spPr>
          <p:txBody>
            <a:bodyPr wrap="square" lIns="0" tIns="0" rIns="0" bIns="0" rtlCol="0"/>
            <a:lstStyle/>
            <a:p>
              <a:endParaRPr dirty="0"/>
            </a:p>
          </p:txBody>
        </p:sp>
        <p:sp>
          <p:nvSpPr>
            <p:cNvPr id="18" name="object 21">
              <a:extLst>
                <a:ext uri="{FF2B5EF4-FFF2-40B4-BE49-F238E27FC236}">
                  <a16:creationId xmlns:a16="http://schemas.microsoft.com/office/drawing/2014/main" id="{CCB15F81-1750-88DE-5594-1088E5C4F2DD}"/>
                </a:ext>
              </a:extLst>
            </p:cNvPr>
            <p:cNvSpPr/>
            <p:nvPr/>
          </p:nvSpPr>
          <p:spPr>
            <a:xfrm>
              <a:off x="9159240" y="694944"/>
              <a:ext cx="805180" cy="605155"/>
            </a:xfrm>
            <a:custGeom>
              <a:avLst/>
              <a:gdLst/>
              <a:ahLst/>
              <a:cxnLst/>
              <a:rect l="l" t="t" r="r" b="b"/>
              <a:pathLst>
                <a:path w="805179" h="605155">
                  <a:moveTo>
                    <a:pt x="1015" y="0"/>
                  </a:moveTo>
                  <a:lnTo>
                    <a:pt x="0" y="0"/>
                  </a:lnTo>
                  <a:lnTo>
                    <a:pt x="0" y="387476"/>
                  </a:lnTo>
                  <a:lnTo>
                    <a:pt x="1015" y="387476"/>
                  </a:lnTo>
                  <a:lnTo>
                    <a:pt x="52223" y="389188"/>
                  </a:lnTo>
                  <a:lnTo>
                    <a:pt x="102522" y="394250"/>
                  </a:lnTo>
                  <a:lnTo>
                    <a:pt x="151802" y="402550"/>
                  </a:lnTo>
                  <a:lnTo>
                    <a:pt x="199954" y="413977"/>
                  </a:lnTo>
                  <a:lnTo>
                    <a:pt x="246867" y="428421"/>
                  </a:lnTo>
                  <a:lnTo>
                    <a:pt x="292433" y="445769"/>
                  </a:lnTo>
                  <a:lnTo>
                    <a:pt x="336540" y="465912"/>
                  </a:lnTo>
                  <a:lnTo>
                    <a:pt x="379080" y="488738"/>
                  </a:lnTo>
                  <a:lnTo>
                    <a:pt x="419943" y="514135"/>
                  </a:lnTo>
                  <a:lnTo>
                    <a:pt x="459018" y="541993"/>
                  </a:lnTo>
                  <a:lnTo>
                    <a:pt x="496196" y="572201"/>
                  </a:lnTo>
                  <a:lnTo>
                    <a:pt x="531367" y="604646"/>
                  </a:lnTo>
                  <a:lnTo>
                    <a:pt x="531749" y="605027"/>
                  </a:lnTo>
                  <a:lnTo>
                    <a:pt x="804671" y="329310"/>
                  </a:lnTo>
                  <a:lnTo>
                    <a:pt x="769489" y="296091"/>
                  </a:lnTo>
                  <a:lnTo>
                    <a:pt x="732934" y="264366"/>
                  </a:lnTo>
                  <a:lnTo>
                    <a:pt x="695056" y="234185"/>
                  </a:lnTo>
                  <a:lnTo>
                    <a:pt x="655902" y="205598"/>
                  </a:lnTo>
                  <a:lnTo>
                    <a:pt x="615522" y="178652"/>
                  </a:lnTo>
                  <a:lnTo>
                    <a:pt x="573964" y="153397"/>
                  </a:lnTo>
                  <a:lnTo>
                    <a:pt x="531276" y="129881"/>
                  </a:lnTo>
                  <a:lnTo>
                    <a:pt x="487507" y="108154"/>
                  </a:lnTo>
                  <a:lnTo>
                    <a:pt x="442706" y="88264"/>
                  </a:lnTo>
                  <a:lnTo>
                    <a:pt x="396920" y="70261"/>
                  </a:lnTo>
                  <a:lnTo>
                    <a:pt x="350198" y="54193"/>
                  </a:lnTo>
                  <a:lnTo>
                    <a:pt x="302589" y="40108"/>
                  </a:lnTo>
                  <a:lnTo>
                    <a:pt x="254141" y="28056"/>
                  </a:lnTo>
                  <a:lnTo>
                    <a:pt x="204903" y="18086"/>
                  </a:lnTo>
                  <a:lnTo>
                    <a:pt x="154922" y="10247"/>
                  </a:lnTo>
                  <a:lnTo>
                    <a:pt x="104249" y="4586"/>
                  </a:lnTo>
                  <a:lnTo>
                    <a:pt x="52930" y="1154"/>
                  </a:lnTo>
                  <a:lnTo>
                    <a:pt x="1015" y="0"/>
                  </a:lnTo>
                  <a:close/>
                </a:path>
              </a:pathLst>
            </a:custGeom>
            <a:solidFill>
              <a:srgbClr val="73B847"/>
            </a:solidFill>
          </p:spPr>
          <p:txBody>
            <a:bodyPr wrap="square" lIns="0" tIns="0" rIns="0" bIns="0" rtlCol="0"/>
            <a:lstStyle/>
            <a:p>
              <a:endParaRPr dirty="0"/>
            </a:p>
          </p:txBody>
        </p:sp>
        <p:sp>
          <p:nvSpPr>
            <p:cNvPr id="19" name="object 22">
              <a:extLst>
                <a:ext uri="{FF2B5EF4-FFF2-40B4-BE49-F238E27FC236}">
                  <a16:creationId xmlns:a16="http://schemas.microsoft.com/office/drawing/2014/main" id="{D9D125E3-F105-A97B-910D-4320F357C4EF}"/>
                </a:ext>
              </a:extLst>
            </p:cNvPr>
            <p:cNvSpPr/>
            <p:nvPr/>
          </p:nvSpPr>
          <p:spPr>
            <a:xfrm>
              <a:off x="7964423" y="1025664"/>
              <a:ext cx="696480" cy="903719"/>
            </a:xfrm>
            <a:prstGeom prst="rect">
              <a:avLst/>
            </a:prstGeom>
            <a:blipFill>
              <a:blip r:embed="rId5" cstate="print"/>
              <a:stretch>
                <a:fillRect/>
              </a:stretch>
            </a:blipFill>
          </p:spPr>
          <p:txBody>
            <a:bodyPr wrap="square" lIns="0" tIns="0" rIns="0" bIns="0" rtlCol="0"/>
            <a:lstStyle/>
            <a:p>
              <a:endParaRPr dirty="0"/>
            </a:p>
          </p:txBody>
        </p:sp>
        <p:sp>
          <p:nvSpPr>
            <p:cNvPr id="20" name="object 23">
              <a:extLst>
                <a:ext uri="{FF2B5EF4-FFF2-40B4-BE49-F238E27FC236}">
                  <a16:creationId xmlns:a16="http://schemas.microsoft.com/office/drawing/2014/main" id="{B89CF661-3ED1-8D80-EB0B-A71F108F29AF}"/>
                </a:ext>
              </a:extLst>
            </p:cNvPr>
            <p:cNvSpPr/>
            <p:nvPr/>
          </p:nvSpPr>
          <p:spPr>
            <a:xfrm>
              <a:off x="8017764" y="1040891"/>
              <a:ext cx="594360" cy="802005"/>
            </a:xfrm>
            <a:custGeom>
              <a:avLst/>
              <a:gdLst/>
              <a:ahLst/>
              <a:cxnLst/>
              <a:rect l="l" t="t" r="r" b="b"/>
              <a:pathLst>
                <a:path w="594359" h="802005">
                  <a:moveTo>
                    <a:pt x="323850" y="0"/>
                  </a:moveTo>
                  <a:lnTo>
                    <a:pt x="291150" y="34939"/>
                  </a:lnTo>
                  <a:lnTo>
                    <a:pt x="259928" y="71229"/>
                  </a:lnTo>
                  <a:lnTo>
                    <a:pt x="230231" y="108821"/>
                  </a:lnTo>
                  <a:lnTo>
                    <a:pt x="202106" y="147667"/>
                  </a:lnTo>
                  <a:lnTo>
                    <a:pt x="175601" y="187717"/>
                  </a:lnTo>
                  <a:lnTo>
                    <a:pt x="150763" y="228924"/>
                  </a:lnTo>
                  <a:lnTo>
                    <a:pt x="127639" y="271239"/>
                  </a:lnTo>
                  <a:lnTo>
                    <a:pt x="106277" y="314612"/>
                  </a:lnTo>
                  <a:lnTo>
                    <a:pt x="86725" y="358997"/>
                  </a:lnTo>
                  <a:lnTo>
                    <a:pt x="69029" y="404343"/>
                  </a:lnTo>
                  <a:lnTo>
                    <a:pt x="53238" y="450602"/>
                  </a:lnTo>
                  <a:lnTo>
                    <a:pt x="39398" y="497727"/>
                  </a:lnTo>
                  <a:lnTo>
                    <a:pt x="27557" y="545667"/>
                  </a:lnTo>
                  <a:lnTo>
                    <a:pt x="17763" y="594375"/>
                  </a:lnTo>
                  <a:lnTo>
                    <a:pt x="10062" y="643801"/>
                  </a:lnTo>
                  <a:lnTo>
                    <a:pt x="4504" y="693898"/>
                  </a:lnTo>
                  <a:lnTo>
                    <a:pt x="1133" y="744617"/>
                  </a:lnTo>
                  <a:lnTo>
                    <a:pt x="0" y="795909"/>
                  </a:lnTo>
                  <a:lnTo>
                    <a:pt x="0" y="801624"/>
                  </a:lnTo>
                  <a:lnTo>
                    <a:pt x="388238" y="801624"/>
                  </a:lnTo>
                  <a:lnTo>
                    <a:pt x="388238" y="795909"/>
                  </a:lnTo>
                  <a:lnTo>
                    <a:pt x="390154" y="741736"/>
                  </a:lnTo>
                  <a:lnTo>
                    <a:pt x="395813" y="688615"/>
                  </a:lnTo>
                  <a:lnTo>
                    <a:pt x="405087" y="636670"/>
                  </a:lnTo>
                  <a:lnTo>
                    <a:pt x="417848" y="586027"/>
                  </a:lnTo>
                  <a:lnTo>
                    <a:pt x="433967" y="536811"/>
                  </a:lnTo>
                  <a:lnTo>
                    <a:pt x="453315" y="489148"/>
                  </a:lnTo>
                  <a:lnTo>
                    <a:pt x="475763" y="443163"/>
                  </a:lnTo>
                  <a:lnTo>
                    <a:pt x="501182" y="398981"/>
                  </a:lnTo>
                  <a:lnTo>
                    <a:pt x="529443" y="356729"/>
                  </a:lnTo>
                  <a:lnTo>
                    <a:pt x="560418" y="316530"/>
                  </a:lnTo>
                  <a:lnTo>
                    <a:pt x="593978" y="278511"/>
                  </a:lnTo>
                  <a:lnTo>
                    <a:pt x="594359" y="278511"/>
                  </a:lnTo>
                  <a:lnTo>
                    <a:pt x="323850" y="0"/>
                  </a:lnTo>
                  <a:close/>
                </a:path>
              </a:pathLst>
            </a:custGeom>
            <a:solidFill>
              <a:srgbClr val="E73C1F"/>
            </a:solidFill>
          </p:spPr>
          <p:txBody>
            <a:bodyPr wrap="square" lIns="0" tIns="0" rIns="0" bIns="0" rtlCol="0"/>
            <a:lstStyle/>
            <a:p>
              <a:endParaRPr dirty="0"/>
            </a:p>
          </p:txBody>
        </p:sp>
        <p:sp>
          <p:nvSpPr>
            <p:cNvPr id="21" name="object 24">
              <a:extLst>
                <a:ext uri="{FF2B5EF4-FFF2-40B4-BE49-F238E27FC236}">
                  <a16:creationId xmlns:a16="http://schemas.microsoft.com/office/drawing/2014/main" id="{525841EF-B0E7-0E3A-5519-12A1F147C6E6}"/>
                </a:ext>
              </a:extLst>
            </p:cNvPr>
            <p:cNvSpPr/>
            <p:nvPr/>
          </p:nvSpPr>
          <p:spPr>
            <a:xfrm>
              <a:off x="9651492" y="1022591"/>
              <a:ext cx="701027" cy="908316"/>
            </a:xfrm>
            <a:prstGeom prst="rect">
              <a:avLst/>
            </a:prstGeom>
            <a:blipFill>
              <a:blip r:embed="rId6" cstate="print"/>
              <a:stretch>
                <a:fillRect/>
              </a:stretch>
            </a:blipFill>
          </p:spPr>
          <p:txBody>
            <a:bodyPr wrap="square" lIns="0" tIns="0" rIns="0" bIns="0" rtlCol="0"/>
            <a:lstStyle/>
            <a:p>
              <a:endParaRPr dirty="0"/>
            </a:p>
          </p:txBody>
        </p:sp>
        <p:sp>
          <p:nvSpPr>
            <p:cNvPr id="22" name="object 25">
              <a:extLst>
                <a:ext uri="{FF2B5EF4-FFF2-40B4-BE49-F238E27FC236}">
                  <a16:creationId xmlns:a16="http://schemas.microsoft.com/office/drawing/2014/main" id="{24397EE6-CFD8-0335-4872-9AB5A6A14FCA}"/>
                </a:ext>
              </a:extLst>
            </p:cNvPr>
            <p:cNvSpPr/>
            <p:nvPr/>
          </p:nvSpPr>
          <p:spPr>
            <a:xfrm>
              <a:off x="9704831" y="1037844"/>
              <a:ext cx="599440" cy="806450"/>
            </a:xfrm>
            <a:custGeom>
              <a:avLst/>
              <a:gdLst/>
              <a:ahLst/>
              <a:cxnLst/>
              <a:rect l="l" t="t" r="r" b="b"/>
              <a:pathLst>
                <a:path w="599440" h="806450">
                  <a:moveTo>
                    <a:pt x="272669" y="0"/>
                  </a:moveTo>
                  <a:lnTo>
                    <a:pt x="0" y="275970"/>
                  </a:lnTo>
                  <a:lnTo>
                    <a:pt x="31603" y="310883"/>
                  </a:lnTo>
                  <a:lnTo>
                    <a:pt x="61001" y="347733"/>
                  </a:lnTo>
                  <a:lnTo>
                    <a:pt x="88092" y="386413"/>
                  </a:lnTo>
                  <a:lnTo>
                    <a:pt x="112771" y="426818"/>
                  </a:lnTo>
                  <a:lnTo>
                    <a:pt x="134934" y="468843"/>
                  </a:lnTo>
                  <a:lnTo>
                    <a:pt x="154479" y="512381"/>
                  </a:lnTo>
                  <a:lnTo>
                    <a:pt x="171301" y="557327"/>
                  </a:lnTo>
                  <a:lnTo>
                    <a:pt x="185297" y="603574"/>
                  </a:lnTo>
                  <a:lnTo>
                    <a:pt x="196363" y="651017"/>
                  </a:lnTo>
                  <a:lnTo>
                    <a:pt x="204396" y="699551"/>
                  </a:lnTo>
                  <a:lnTo>
                    <a:pt x="209292" y="749068"/>
                  </a:lnTo>
                  <a:lnTo>
                    <a:pt x="210947" y="799464"/>
                  </a:lnTo>
                  <a:lnTo>
                    <a:pt x="210947" y="806195"/>
                  </a:lnTo>
                  <a:lnTo>
                    <a:pt x="598932" y="806195"/>
                  </a:lnTo>
                  <a:lnTo>
                    <a:pt x="598932" y="799464"/>
                  </a:lnTo>
                  <a:lnTo>
                    <a:pt x="597786" y="747881"/>
                  </a:lnTo>
                  <a:lnTo>
                    <a:pt x="594382" y="696881"/>
                  </a:lnTo>
                  <a:lnTo>
                    <a:pt x="588769" y="646512"/>
                  </a:lnTo>
                  <a:lnTo>
                    <a:pt x="580995" y="596823"/>
                  </a:lnTo>
                  <a:lnTo>
                    <a:pt x="571110" y="547864"/>
                  </a:lnTo>
                  <a:lnTo>
                    <a:pt x="559162" y="499683"/>
                  </a:lnTo>
                  <a:lnTo>
                    <a:pt x="545199" y="452330"/>
                  </a:lnTo>
                  <a:lnTo>
                    <a:pt x="529272" y="405852"/>
                  </a:lnTo>
                  <a:lnTo>
                    <a:pt x="511429" y="360298"/>
                  </a:lnTo>
                  <a:lnTo>
                    <a:pt x="491718" y="315719"/>
                  </a:lnTo>
                  <a:lnTo>
                    <a:pt x="470188" y="272162"/>
                  </a:lnTo>
                  <a:lnTo>
                    <a:pt x="446889" y="229677"/>
                  </a:lnTo>
                  <a:lnTo>
                    <a:pt x="421869" y="188311"/>
                  </a:lnTo>
                  <a:lnTo>
                    <a:pt x="395177" y="148115"/>
                  </a:lnTo>
                  <a:lnTo>
                    <a:pt x="366863" y="109137"/>
                  </a:lnTo>
                  <a:lnTo>
                    <a:pt x="336974" y="71426"/>
                  </a:lnTo>
                  <a:lnTo>
                    <a:pt x="305559" y="35030"/>
                  </a:lnTo>
                  <a:lnTo>
                    <a:pt x="272669" y="0"/>
                  </a:lnTo>
                  <a:close/>
                </a:path>
              </a:pathLst>
            </a:custGeom>
            <a:solidFill>
              <a:srgbClr val="0D9038"/>
            </a:solidFill>
          </p:spPr>
          <p:txBody>
            <a:bodyPr wrap="square" lIns="0" tIns="0" rIns="0" bIns="0" rtlCol="0"/>
            <a:lstStyle/>
            <a:p>
              <a:endParaRPr dirty="0"/>
            </a:p>
          </p:txBody>
        </p:sp>
        <p:sp>
          <p:nvSpPr>
            <p:cNvPr id="23" name="object 26">
              <a:extLst>
                <a:ext uri="{FF2B5EF4-FFF2-40B4-BE49-F238E27FC236}">
                  <a16:creationId xmlns:a16="http://schemas.microsoft.com/office/drawing/2014/main" id="{02F1DA98-3175-ADD5-C6E5-DD66BD6B608A}"/>
                </a:ext>
              </a:extLst>
            </p:cNvPr>
            <p:cNvSpPr/>
            <p:nvPr/>
          </p:nvSpPr>
          <p:spPr>
            <a:xfrm>
              <a:off x="9044115" y="1777666"/>
              <a:ext cx="269240" cy="269240"/>
            </a:xfrm>
            <a:custGeom>
              <a:avLst/>
              <a:gdLst/>
              <a:ahLst/>
              <a:cxnLst/>
              <a:rect l="l" t="t" r="r" b="b"/>
              <a:pathLst>
                <a:path w="269240" h="269239">
                  <a:moveTo>
                    <a:pt x="117848" y="0"/>
                  </a:moveTo>
                  <a:lnTo>
                    <a:pt x="77894" y="11412"/>
                  </a:lnTo>
                  <a:lnTo>
                    <a:pt x="42939" y="34596"/>
                  </a:lnTo>
                  <a:lnTo>
                    <a:pt x="16030" y="68680"/>
                  </a:lnTo>
                  <a:lnTo>
                    <a:pt x="1236" y="109488"/>
                  </a:lnTo>
                  <a:lnTo>
                    <a:pt x="0" y="151393"/>
                  </a:lnTo>
                  <a:lnTo>
                    <a:pt x="11431" y="191347"/>
                  </a:lnTo>
                  <a:lnTo>
                    <a:pt x="34639" y="226302"/>
                  </a:lnTo>
                  <a:lnTo>
                    <a:pt x="68735" y="253211"/>
                  </a:lnTo>
                  <a:lnTo>
                    <a:pt x="109542" y="267956"/>
                  </a:lnTo>
                  <a:lnTo>
                    <a:pt x="151439" y="269187"/>
                  </a:lnTo>
                  <a:lnTo>
                    <a:pt x="191374" y="257774"/>
                  </a:lnTo>
                  <a:lnTo>
                    <a:pt x="226292" y="234590"/>
                  </a:lnTo>
                  <a:lnTo>
                    <a:pt x="253139" y="200506"/>
                  </a:lnTo>
                  <a:lnTo>
                    <a:pt x="267946" y="159698"/>
                  </a:lnTo>
                  <a:lnTo>
                    <a:pt x="269214" y="117794"/>
                  </a:lnTo>
                  <a:lnTo>
                    <a:pt x="257821" y="77839"/>
                  </a:lnTo>
                  <a:lnTo>
                    <a:pt x="234644" y="42884"/>
                  </a:lnTo>
                  <a:lnTo>
                    <a:pt x="200561" y="15975"/>
                  </a:lnTo>
                  <a:lnTo>
                    <a:pt x="159753" y="1230"/>
                  </a:lnTo>
                  <a:lnTo>
                    <a:pt x="117848" y="0"/>
                  </a:lnTo>
                  <a:close/>
                </a:path>
              </a:pathLst>
            </a:custGeom>
            <a:solidFill>
              <a:srgbClr val="383737"/>
            </a:solidFill>
          </p:spPr>
          <p:txBody>
            <a:bodyPr wrap="square" lIns="0" tIns="0" rIns="0" bIns="0" rtlCol="0"/>
            <a:lstStyle/>
            <a:p>
              <a:endParaRPr dirty="0"/>
            </a:p>
          </p:txBody>
        </p:sp>
        <p:sp>
          <p:nvSpPr>
            <p:cNvPr id="24" name="object 27">
              <a:extLst>
                <a:ext uri="{FF2B5EF4-FFF2-40B4-BE49-F238E27FC236}">
                  <a16:creationId xmlns:a16="http://schemas.microsoft.com/office/drawing/2014/main" id="{A0DC117E-D237-630B-6CF4-391A7042EB07}"/>
                </a:ext>
              </a:extLst>
            </p:cNvPr>
            <p:cNvSpPr/>
            <p:nvPr/>
          </p:nvSpPr>
          <p:spPr>
            <a:xfrm>
              <a:off x="9084755" y="1777666"/>
              <a:ext cx="202253" cy="202362"/>
            </a:xfrm>
            <a:prstGeom prst="rect">
              <a:avLst/>
            </a:prstGeom>
            <a:blipFill>
              <a:blip r:embed="rId7" cstate="print"/>
              <a:stretch>
                <a:fillRect/>
              </a:stretch>
            </a:blipFill>
          </p:spPr>
          <p:txBody>
            <a:bodyPr wrap="square" lIns="0" tIns="0" rIns="0" bIns="0" rtlCol="0"/>
            <a:lstStyle/>
            <a:p>
              <a:endParaRPr dirty="0"/>
            </a:p>
          </p:txBody>
        </p:sp>
        <p:sp>
          <p:nvSpPr>
            <p:cNvPr id="25" name="object 28">
              <a:extLst>
                <a:ext uri="{FF2B5EF4-FFF2-40B4-BE49-F238E27FC236}">
                  <a16:creationId xmlns:a16="http://schemas.microsoft.com/office/drawing/2014/main" id="{64976D68-1E82-8FF1-D994-750EE82D117B}"/>
                </a:ext>
              </a:extLst>
            </p:cNvPr>
            <p:cNvSpPr/>
            <p:nvPr/>
          </p:nvSpPr>
          <p:spPr>
            <a:xfrm rot="3167260">
              <a:off x="9111900" y="1172076"/>
              <a:ext cx="379731" cy="772339"/>
            </a:xfrm>
            <a:custGeom>
              <a:avLst/>
              <a:gdLst/>
              <a:ahLst/>
              <a:cxnLst/>
              <a:rect l="l" t="t" r="r" b="b"/>
              <a:pathLst>
                <a:path w="875029" h="513714">
                  <a:moveTo>
                    <a:pt x="9525" y="0"/>
                  </a:moveTo>
                  <a:lnTo>
                    <a:pt x="4699" y="1524"/>
                  </a:lnTo>
                  <a:lnTo>
                    <a:pt x="2540" y="5587"/>
                  </a:lnTo>
                  <a:lnTo>
                    <a:pt x="0" y="9651"/>
                  </a:lnTo>
                  <a:lnTo>
                    <a:pt x="1397" y="14859"/>
                  </a:lnTo>
                  <a:lnTo>
                    <a:pt x="5461" y="17145"/>
                  </a:lnTo>
                  <a:lnTo>
                    <a:pt x="839216" y="513461"/>
                  </a:lnTo>
                  <a:lnTo>
                    <a:pt x="833120" y="466089"/>
                  </a:lnTo>
                  <a:lnTo>
                    <a:pt x="874649" y="449834"/>
                  </a:lnTo>
                  <a:lnTo>
                    <a:pt x="874649" y="449452"/>
                  </a:lnTo>
                  <a:lnTo>
                    <a:pt x="13589" y="2286"/>
                  </a:lnTo>
                  <a:lnTo>
                    <a:pt x="9525" y="0"/>
                  </a:lnTo>
                  <a:close/>
                </a:path>
              </a:pathLst>
            </a:custGeom>
            <a:solidFill>
              <a:srgbClr val="000000"/>
            </a:solidFill>
          </p:spPr>
          <p:txBody>
            <a:bodyPr wrap="square" lIns="0" tIns="0" rIns="0" bIns="0" rtlCol="0"/>
            <a:lstStyle/>
            <a:p>
              <a:endParaRPr dirty="0"/>
            </a:p>
          </p:txBody>
        </p:sp>
        <p:sp>
          <p:nvSpPr>
            <p:cNvPr id="27" name="object 30">
              <a:extLst>
                <a:ext uri="{FF2B5EF4-FFF2-40B4-BE49-F238E27FC236}">
                  <a16:creationId xmlns:a16="http://schemas.microsoft.com/office/drawing/2014/main" id="{4DB051CC-97A1-BBE7-9042-B178AAC79C68}"/>
                </a:ext>
              </a:extLst>
            </p:cNvPr>
            <p:cNvSpPr/>
            <p:nvPr/>
          </p:nvSpPr>
          <p:spPr>
            <a:xfrm>
              <a:off x="9135000" y="1891103"/>
              <a:ext cx="67345" cy="67290"/>
            </a:xfrm>
            <a:prstGeom prst="rect">
              <a:avLst/>
            </a:prstGeom>
            <a:blipFill>
              <a:blip r:embed="rId8" cstate="print"/>
              <a:stretch>
                <a:fillRect/>
              </a:stretch>
            </a:blipFill>
          </p:spPr>
          <p:txBody>
            <a:bodyPr wrap="square" lIns="0" tIns="0" rIns="0" bIns="0" rtlCol="0"/>
            <a:lstStyle/>
            <a:p>
              <a:endParaRPr dirty="0"/>
            </a:p>
          </p:txBody>
        </p:sp>
        <p:sp>
          <p:nvSpPr>
            <p:cNvPr id="28" name="object 32">
              <a:extLst>
                <a:ext uri="{FF2B5EF4-FFF2-40B4-BE49-F238E27FC236}">
                  <a16:creationId xmlns:a16="http://schemas.microsoft.com/office/drawing/2014/main" id="{7020A887-DD5D-9C51-6C81-C091683C13A9}"/>
                </a:ext>
              </a:extLst>
            </p:cNvPr>
            <p:cNvSpPr txBox="1"/>
            <p:nvPr/>
          </p:nvSpPr>
          <p:spPr>
            <a:xfrm>
              <a:off x="9338564" y="489614"/>
              <a:ext cx="924484" cy="347546"/>
            </a:xfrm>
            <a:prstGeom prst="rect">
              <a:avLst/>
            </a:prstGeom>
          </p:spPr>
          <p:txBody>
            <a:bodyPr vert="horz" wrap="square" lIns="0" tIns="12700" rIns="0" bIns="0" rtlCol="0">
              <a:spAutoFit/>
            </a:bodyPr>
            <a:lstStyle/>
            <a:p>
              <a:pPr marL="12700">
                <a:lnSpc>
                  <a:spcPct val="100000"/>
                </a:lnSpc>
                <a:spcBef>
                  <a:spcPts val="100"/>
                </a:spcBef>
              </a:pPr>
              <a:r>
                <a:rPr lang="en-CA" sz="2400" b="1" spc="-5" dirty="0">
                  <a:latin typeface="Segoe UI Black"/>
                  <a:cs typeface="Segoe UI Black"/>
                </a:rPr>
                <a:t>67</a:t>
              </a:r>
              <a:r>
                <a:rPr sz="2400" b="1" spc="-85" dirty="0">
                  <a:latin typeface="Segoe UI Black"/>
                  <a:cs typeface="Segoe UI Black"/>
                </a:rPr>
                <a:t> </a:t>
              </a:r>
              <a:r>
                <a:rPr sz="2400" b="1" dirty="0">
                  <a:latin typeface="Segoe UI Black"/>
                  <a:cs typeface="Segoe UI Black"/>
                </a:rPr>
                <a:t>%</a:t>
              </a:r>
              <a:endParaRPr sz="2400" dirty="0">
                <a:latin typeface="Segoe UI Black"/>
                <a:cs typeface="Segoe UI Black"/>
              </a:endParaRPr>
            </a:p>
          </p:txBody>
        </p:sp>
      </p:grpSp>
      <p:sp>
        <p:nvSpPr>
          <p:cNvPr id="29" name="Titre 28">
            <a:extLst>
              <a:ext uri="{FF2B5EF4-FFF2-40B4-BE49-F238E27FC236}">
                <a16:creationId xmlns:a16="http://schemas.microsoft.com/office/drawing/2014/main" id="{935A7588-DD13-10BD-43A8-D9EEF9ECD1FC}"/>
              </a:ext>
            </a:extLst>
          </p:cNvPr>
          <p:cNvSpPr>
            <a:spLocks noGrp="1"/>
          </p:cNvSpPr>
          <p:nvPr>
            <p:ph type="title"/>
          </p:nvPr>
        </p:nvSpPr>
        <p:spPr>
          <a:xfrm>
            <a:off x="925448" y="1996560"/>
            <a:ext cx="10341103" cy="834389"/>
          </a:xfrm>
        </p:spPr>
        <p:txBody>
          <a:bodyPr/>
          <a:lstStyle/>
          <a:p>
            <a:pPr algn="ctr"/>
            <a:r>
              <a:rPr lang="fr-CA" sz="4000" noProof="0" dirty="0">
                <a:latin typeface="Museo Sans For Dell" panose="02000000000000000000" pitchFamily="2" charset="0"/>
              </a:rPr>
              <a:t>Moyenne de l’ensemble des résultats stratégiques et de gouvernance</a:t>
            </a:r>
          </a:p>
        </p:txBody>
      </p:sp>
      <p:pic>
        <p:nvPicPr>
          <p:cNvPr id="2" name="Image 1">
            <a:extLst>
              <a:ext uri="{FF2B5EF4-FFF2-40B4-BE49-F238E27FC236}">
                <a16:creationId xmlns:a16="http://schemas.microsoft.com/office/drawing/2014/main" id="{F53AD1FD-C808-12EC-5282-3CD354675D8F}"/>
              </a:ext>
            </a:extLst>
          </p:cNvPr>
          <p:cNvPicPr>
            <a:picLocks noChangeAspect="1"/>
          </p:cNvPicPr>
          <p:nvPr/>
        </p:nvPicPr>
        <p:blipFill>
          <a:blip r:embed="rId9"/>
          <a:stretch>
            <a:fillRect/>
          </a:stretch>
        </p:blipFill>
        <p:spPr>
          <a:xfrm>
            <a:off x="685800" y="3915976"/>
            <a:ext cx="2822693" cy="1786283"/>
          </a:xfrm>
          <a:prstGeom prst="rect">
            <a:avLst/>
          </a:prstGeom>
        </p:spPr>
      </p:pic>
      <p:sp>
        <p:nvSpPr>
          <p:cNvPr id="3" name="ZoneTexte 2">
            <a:extLst>
              <a:ext uri="{FF2B5EF4-FFF2-40B4-BE49-F238E27FC236}">
                <a16:creationId xmlns:a16="http://schemas.microsoft.com/office/drawing/2014/main" id="{D43C20A2-E54A-7218-3D28-6EE10140E8A7}"/>
              </a:ext>
            </a:extLst>
          </p:cNvPr>
          <p:cNvSpPr txBox="1"/>
          <p:nvPr/>
        </p:nvSpPr>
        <p:spPr>
          <a:xfrm>
            <a:off x="5368476" y="5916790"/>
            <a:ext cx="1124282" cy="307777"/>
          </a:xfrm>
          <a:prstGeom prst="rect">
            <a:avLst/>
          </a:prstGeom>
          <a:noFill/>
        </p:spPr>
        <p:txBody>
          <a:bodyPr wrap="none" rtlCol="0">
            <a:spAutoFit/>
          </a:bodyPr>
          <a:lstStyle/>
          <a:p>
            <a:r>
              <a:rPr lang="fr-CA" sz="1400" dirty="0"/>
              <a:t>En avril 2025</a:t>
            </a:r>
          </a:p>
        </p:txBody>
      </p:sp>
      <p:sp>
        <p:nvSpPr>
          <p:cNvPr id="26" name="ZoneTexte 25">
            <a:extLst>
              <a:ext uri="{FF2B5EF4-FFF2-40B4-BE49-F238E27FC236}">
                <a16:creationId xmlns:a16="http://schemas.microsoft.com/office/drawing/2014/main" id="{C440DBE0-E774-92AF-DC4D-9C2869A9A728}"/>
              </a:ext>
            </a:extLst>
          </p:cNvPr>
          <p:cNvSpPr txBox="1"/>
          <p:nvPr/>
        </p:nvSpPr>
        <p:spPr>
          <a:xfrm>
            <a:off x="1295400" y="5943599"/>
            <a:ext cx="1381212" cy="307777"/>
          </a:xfrm>
          <a:prstGeom prst="rect">
            <a:avLst/>
          </a:prstGeom>
          <a:noFill/>
        </p:spPr>
        <p:txBody>
          <a:bodyPr wrap="none" rtlCol="0">
            <a:spAutoFit/>
          </a:bodyPr>
          <a:lstStyle/>
          <a:p>
            <a:r>
              <a:rPr lang="fr-CA" sz="1400" dirty="0"/>
              <a:t>En octobre 2024</a:t>
            </a:r>
          </a:p>
        </p:txBody>
      </p:sp>
      <p:sp>
        <p:nvSpPr>
          <p:cNvPr id="31" name="ZoneTexte 2">
            <a:extLst>
              <a:ext uri="{FF2B5EF4-FFF2-40B4-BE49-F238E27FC236}">
                <a16:creationId xmlns:a16="http://schemas.microsoft.com/office/drawing/2014/main" id="{47F338CF-9142-1F00-97BF-C402AAB514B9}"/>
              </a:ext>
            </a:extLst>
          </p:cNvPr>
          <p:cNvSpPr txBox="1"/>
          <p:nvPr/>
        </p:nvSpPr>
        <p:spPr>
          <a:xfrm>
            <a:off x="9162718" y="5867400"/>
            <a:ext cx="1124282" cy="307777"/>
          </a:xfrm>
          <a:prstGeom prst="rect">
            <a:avLst/>
          </a:prstGeom>
          <a:noFill/>
        </p:spPr>
        <p:txBody>
          <a:bodyPr wrap="none" rtlCol="0">
            <a:spAutoFit/>
          </a:bodyPr>
          <a:lstStyle/>
          <a:p>
            <a:r>
              <a:rPr lang="fr-CA" sz="1400" dirty="0"/>
              <a:t>En avril 2025</a:t>
            </a:r>
          </a:p>
        </p:txBody>
      </p:sp>
      <p:sp>
        <p:nvSpPr>
          <p:cNvPr id="33" name="object 8">
            <a:extLst>
              <a:ext uri="{FF2B5EF4-FFF2-40B4-BE49-F238E27FC236}">
                <a16:creationId xmlns:a16="http://schemas.microsoft.com/office/drawing/2014/main" id="{BD5A72D3-4D2D-3282-C0FF-DAF8BC836E85}"/>
              </a:ext>
            </a:extLst>
          </p:cNvPr>
          <p:cNvSpPr/>
          <p:nvPr/>
        </p:nvSpPr>
        <p:spPr>
          <a:xfrm>
            <a:off x="8382000" y="4075015"/>
            <a:ext cx="2819400" cy="1595470"/>
          </a:xfrm>
          <a:custGeom>
            <a:avLst/>
            <a:gdLst/>
            <a:ahLst/>
            <a:cxnLst/>
            <a:rect l="l" t="t" r="r" b="b"/>
            <a:pathLst>
              <a:path w="2630804" h="1450975">
                <a:moveTo>
                  <a:pt x="2433782" y="623696"/>
                </a:moveTo>
                <a:lnTo>
                  <a:pt x="1315084" y="623696"/>
                </a:lnTo>
                <a:lnTo>
                  <a:pt x="1361968" y="625260"/>
                </a:lnTo>
                <a:lnTo>
                  <a:pt x="1407978" y="629882"/>
                </a:lnTo>
                <a:lnTo>
                  <a:pt x="1453020" y="637459"/>
                </a:lnTo>
                <a:lnTo>
                  <a:pt x="1496999" y="647887"/>
                </a:lnTo>
                <a:lnTo>
                  <a:pt x="1539819" y="661062"/>
                </a:lnTo>
                <a:lnTo>
                  <a:pt x="1581385" y="676881"/>
                </a:lnTo>
                <a:lnTo>
                  <a:pt x="1621602" y="695241"/>
                </a:lnTo>
                <a:lnTo>
                  <a:pt x="1660375" y="716037"/>
                </a:lnTo>
                <a:lnTo>
                  <a:pt x="1697608" y="739167"/>
                </a:lnTo>
                <a:lnTo>
                  <a:pt x="1733207" y="764527"/>
                </a:lnTo>
                <a:lnTo>
                  <a:pt x="1767076" y="792012"/>
                </a:lnTo>
                <a:lnTo>
                  <a:pt x="1799120" y="821520"/>
                </a:lnTo>
                <a:lnTo>
                  <a:pt x="1829244" y="852947"/>
                </a:lnTo>
                <a:lnTo>
                  <a:pt x="1857352" y="886190"/>
                </a:lnTo>
                <a:lnTo>
                  <a:pt x="1883350" y="921144"/>
                </a:lnTo>
                <a:lnTo>
                  <a:pt x="1907142" y="957707"/>
                </a:lnTo>
                <a:lnTo>
                  <a:pt x="1928632" y="995774"/>
                </a:lnTo>
                <a:lnTo>
                  <a:pt x="1947726" y="1035242"/>
                </a:lnTo>
                <a:lnTo>
                  <a:pt x="1964329" y="1076008"/>
                </a:lnTo>
                <a:lnTo>
                  <a:pt x="1978345" y="1117968"/>
                </a:lnTo>
                <a:lnTo>
                  <a:pt x="1989680" y="1161018"/>
                </a:lnTo>
                <a:lnTo>
                  <a:pt x="1998237" y="1205055"/>
                </a:lnTo>
                <a:lnTo>
                  <a:pt x="2003921" y="1249975"/>
                </a:lnTo>
                <a:lnTo>
                  <a:pt x="2006639" y="1295674"/>
                </a:lnTo>
                <a:lnTo>
                  <a:pt x="2006293" y="1342050"/>
                </a:lnTo>
                <a:lnTo>
                  <a:pt x="2002790" y="1388998"/>
                </a:lnTo>
                <a:lnTo>
                  <a:pt x="2005238" y="1412593"/>
                </a:lnTo>
                <a:lnTo>
                  <a:pt x="2016569" y="1432305"/>
                </a:lnTo>
                <a:lnTo>
                  <a:pt x="2034758" y="1445827"/>
                </a:lnTo>
                <a:lnTo>
                  <a:pt x="2057780" y="1450847"/>
                </a:lnTo>
                <a:lnTo>
                  <a:pt x="2494788" y="1450847"/>
                </a:lnTo>
                <a:lnTo>
                  <a:pt x="2537520" y="1444007"/>
                </a:lnTo>
                <a:lnTo>
                  <a:pt x="2574737" y="1424956"/>
                </a:lnTo>
                <a:lnTo>
                  <a:pt x="2604150" y="1395901"/>
                </a:lnTo>
                <a:lnTo>
                  <a:pt x="2623474" y="1359050"/>
                </a:lnTo>
                <a:lnTo>
                  <a:pt x="2630424" y="1316608"/>
                </a:lnTo>
                <a:lnTo>
                  <a:pt x="2630416" y="1314830"/>
                </a:lnTo>
                <a:lnTo>
                  <a:pt x="2629532" y="1266999"/>
                </a:lnTo>
                <a:lnTo>
                  <a:pt x="2626897" y="1218891"/>
                </a:lnTo>
                <a:lnTo>
                  <a:pt x="2622600" y="1171605"/>
                </a:lnTo>
                <a:lnTo>
                  <a:pt x="2616650" y="1124814"/>
                </a:lnTo>
                <a:lnTo>
                  <a:pt x="2609078" y="1078548"/>
                </a:lnTo>
                <a:lnTo>
                  <a:pt x="2599912" y="1032837"/>
                </a:lnTo>
                <a:lnTo>
                  <a:pt x="2589183" y="987711"/>
                </a:lnTo>
                <a:lnTo>
                  <a:pt x="2576919" y="943198"/>
                </a:lnTo>
                <a:lnTo>
                  <a:pt x="2563151" y="899330"/>
                </a:lnTo>
                <a:lnTo>
                  <a:pt x="2547908" y="856136"/>
                </a:lnTo>
                <a:lnTo>
                  <a:pt x="2531220" y="813645"/>
                </a:lnTo>
                <a:lnTo>
                  <a:pt x="2513115" y="771887"/>
                </a:lnTo>
                <a:lnTo>
                  <a:pt x="2493625" y="730893"/>
                </a:lnTo>
                <a:lnTo>
                  <a:pt x="2472777" y="690691"/>
                </a:lnTo>
                <a:lnTo>
                  <a:pt x="2450603" y="651312"/>
                </a:lnTo>
                <a:lnTo>
                  <a:pt x="2433782" y="623696"/>
                </a:lnTo>
                <a:close/>
              </a:path>
              <a:path w="2630804" h="1450975">
                <a:moveTo>
                  <a:pt x="1315084" y="0"/>
                </a:moveTo>
                <a:lnTo>
                  <a:pt x="1266864" y="867"/>
                </a:lnTo>
                <a:lnTo>
                  <a:pt x="1219082" y="3450"/>
                </a:lnTo>
                <a:lnTo>
                  <a:pt x="1171766" y="7718"/>
                </a:lnTo>
                <a:lnTo>
                  <a:pt x="1124948" y="13641"/>
                </a:lnTo>
                <a:lnTo>
                  <a:pt x="1078657" y="21191"/>
                </a:lnTo>
                <a:lnTo>
                  <a:pt x="1032922" y="30337"/>
                </a:lnTo>
                <a:lnTo>
                  <a:pt x="987774" y="41050"/>
                </a:lnTo>
                <a:lnTo>
                  <a:pt x="943241" y="53299"/>
                </a:lnTo>
                <a:lnTo>
                  <a:pt x="899354" y="67056"/>
                </a:lnTo>
                <a:lnTo>
                  <a:pt x="856142" y="82289"/>
                </a:lnTo>
                <a:lnTo>
                  <a:pt x="813635" y="98971"/>
                </a:lnTo>
                <a:lnTo>
                  <a:pt x="771863" y="117070"/>
                </a:lnTo>
                <a:lnTo>
                  <a:pt x="730855" y="136557"/>
                </a:lnTo>
                <a:lnTo>
                  <a:pt x="690641" y="157403"/>
                </a:lnTo>
                <a:lnTo>
                  <a:pt x="651251" y="179578"/>
                </a:lnTo>
                <a:lnTo>
                  <a:pt x="612715" y="203051"/>
                </a:lnTo>
                <a:lnTo>
                  <a:pt x="575061" y="227794"/>
                </a:lnTo>
                <a:lnTo>
                  <a:pt x="538320" y="253776"/>
                </a:lnTo>
                <a:lnTo>
                  <a:pt x="502522" y="280968"/>
                </a:lnTo>
                <a:lnTo>
                  <a:pt x="467697" y="309340"/>
                </a:lnTo>
                <a:lnTo>
                  <a:pt x="433873" y="338863"/>
                </a:lnTo>
                <a:lnTo>
                  <a:pt x="401081" y="369506"/>
                </a:lnTo>
                <a:lnTo>
                  <a:pt x="369350" y="401240"/>
                </a:lnTo>
                <a:lnTo>
                  <a:pt x="338711" y="434035"/>
                </a:lnTo>
                <a:lnTo>
                  <a:pt x="309192" y="467861"/>
                </a:lnTo>
                <a:lnTo>
                  <a:pt x="280824" y="502689"/>
                </a:lnTo>
                <a:lnTo>
                  <a:pt x="253637" y="538490"/>
                </a:lnTo>
                <a:lnTo>
                  <a:pt x="227659" y="575232"/>
                </a:lnTo>
                <a:lnTo>
                  <a:pt x="202921" y="612887"/>
                </a:lnTo>
                <a:lnTo>
                  <a:pt x="179453" y="651425"/>
                </a:lnTo>
                <a:lnTo>
                  <a:pt x="157284" y="690816"/>
                </a:lnTo>
                <a:lnTo>
                  <a:pt x="136444" y="731030"/>
                </a:lnTo>
                <a:lnTo>
                  <a:pt x="116963" y="772038"/>
                </a:lnTo>
                <a:lnTo>
                  <a:pt x="98870" y="813809"/>
                </a:lnTo>
                <a:lnTo>
                  <a:pt x="82195" y="856315"/>
                </a:lnTo>
                <a:lnTo>
                  <a:pt x="66969" y="899525"/>
                </a:lnTo>
                <a:lnTo>
                  <a:pt x="53220" y="943410"/>
                </a:lnTo>
                <a:lnTo>
                  <a:pt x="40979" y="987940"/>
                </a:lnTo>
                <a:lnTo>
                  <a:pt x="30276" y="1033085"/>
                </a:lnTo>
                <a:lnTo>
                  <a:pt x="21139" y="1078816"/>
                </a:lnTo>
                <a:lnTo>
                  <a:pt x="13599" y="1125102"/>
                </a:lnTo>
                <a:lnTo>
                  <a:pt x="7687" y="1171915"/>
                </a:lnTo>
                <a:lnTo>
                  <a:pt x="3430" y="1219224"/>
                </a:lnTo>
                <a:lnTo>
                  <a:pt x="867" y="1266643"/>
                </a:lnTo>
                <a:lnTo>
                  <a:pt x="0" y="1314830"/>
                </a:lnTo>
                <a:lnTo>
                  <a:pt x="62" y="1316608"/>
                </a:lnTo>
                <a:lnTo>
                  <a:pt x="6949" y="1358718"/>
                </a:lnTo>
                <a:lnTo>
                  <a:pt x="26273" y="1395575"/>
                </a:lnTo>
                <a:lnTo>
                  <a:pt x="55686" y="1424611"/>
                </a:lnTo>
                <a:lnTo>
                  <a:pt x="92903" y="1443638"/>
                </a:lnTo>
                <a:lnTo>
                  <a:pt x="135636" y="1450466"/>
                </a:lnTo>
                <a:lnTo>
                  <a:pt x="572643" y="1450466"/>
                </a:lnTo>
                <a:lnTo>
                  <a:pt x="613854" y="1431988"/>
                </a:lnTo>
                <a:lnTo>
                  <a:pt x="627633" y="1388744"/>
                </a:lnTo>
                <a:lnTo>
                  <a:pt x="624112" y="1340757"/>
                </a:lnTo>
                <a:lnTo>
                  <a:pt x="623873" y="1293368"/>
                </a:lnTo>
                <a:lnTo>
                  <a:pt x="626817" y="1246689"/>
                </a:lnTo>
                <a:lnTo>
                  <a:pt x="632845" y="1200829"/>
                </a:lnTo>
                <a:lnTo>
                  <a:pt x="641855" y="1155902"/>
                </a:lnTo>
                <a:lnTo>
                  <a:pt x="653749" y="1112016"/>
                </a:lnTo>
                <a:lnTo>
                  <a:pt x="668425" y="1069283"/>
                </a:lnTo>
                <a:lnTo>
                  <a:pt x="685784" y="1027815"/>
                </a:lnTo>
                <a:lnTo>
                  <a:pt x="705732" y="987711"/>
                </a:lnTo>
                <a:lnTo>
                  <a:pt x="728150" y="949113"/>
                </a:lnTo>
                <a:lnTo>
                  <a:pt x="752957" y="912102"/>
                </a:lnTo>
                <a:lnTo>
                  <a:pt x="780047" y="876798"/>
                </a:lnTo>
                <a:lnTo>
                  <a:pt x="809319" y="843313"/>
                </a:lnTo>
                <a:lnTo>
                  <a:pt x="840673" y="811757"/>
                </a:lnTo>
                <a:lnTo>
                  <a:pt x="874009" y="782241"/>
                </a:lnTo>
                <a:lnTo>
                  <a:pt x="909228" y="754877"/>
                </a:lnTo>
                <a:lnTo>
                  <a:pt x="946229" y="729774"/>
                </a:lnTo>
                <a:lnTo>
                  <a:pt x="984912" y="707045"/>
                </a:lnTo>
                <a:lnTo>
                  <a:pt x="1025177" y="686799"/>
                </a:lnTo>
                <a:lnTo>
                  <a:pt x="1066923" y="669148"/>
                </a:lnTo>
                <a:lnTo>
                  <a:pt x="1110052" y="654203"/>
                </a:lnTo>
                <a:lnTo>
                  <a:pt x="1154462" y="642074"/>
                </a:lnTo>
                <a:lnTo>
                  <a:pt x="1200055" y="632873"/>
                </a:lnTo>
                <a:lnTo>
                  <a:pt x="1246728" y="626710"/>
                </a:lnTo>
                <a:lnTo>
                  <a:pt x="1294383" y="623696"/>
                </a:lnTo>
                <a:lnTo>
                  <a:pt x="2433782" y="623696"/>
                </a:lnTo>
                <a:lnTo>
                  <a:pt x="2427131" y="612785"/>
                </a:lnTo>
                <a:lnTo>
                  <a:pt x="2402390" y="575140"/>
                </a:lnTo>
                <a:lnTo>
                  <a:pt x="2376412" y="538407"/>
                </a:lnTo>
                <a:lnTo>
                  <a:pt x="2349224" y="502616"/>
                </a:lnTo>
                <a:lnTo>
                  <a:pt x="2320858" y="467796"/>
                </a:lnTo>
                <a:lnTo>
                  <a:pt x="2291342" y="433977"/>
                </a:lnTo>
                <a:lnTo>
                  <a:pt x="2260706" y="401189"/>
                </a:lnTo>
                <a:lnTo>
                  <a:pt x="2228979" y="369461"/>
                </a:lnTo>
                <a:lnTo>
                  <a:pt x="2196192" y="338824"/>
                </a:lnTo>
                <a:lnTo>
                  <a:pt x="2162374" y="309307"/>
                </a:lnTo>
                <a:lnTo>
                  <a:pt x="2127554" y="280939"/>
                </a:lnTo>
                <a:lnTo>
                  <a:pt x="2091762" y="253752"/>
                </a:lnTo>
                <a:lnTo>
                  <a:pt x="2055028" y="227773"/>
                </a:lnTo>
                <a:lnTo>
                  <a:pt x="2017381" y="203034"/>
                </a:lnTo>
                <a:lnTo>
                  <a:pt x="1978851" y="179563"/>
                </a:lnTo>
                <a:lnTo>
                  <a:pt x="1939467" y="157392"/>
                </a:lnTo>
                <a:lnTo>
                  <a:pt x="1899260" y="136548"/>
                </a:lnTo>
                <a:lnTo>
                  <a:pt x="1858259" y="117063"/>
                </a:lnTo>
                <a:lnTo>
                  <a:pt x="1816493" y="98965"/>
                </a:lnTo>
                <a:lnTo>
                  <a:pt x="1773992" y="82285"/>
                </a:lnTo>
                <a:lnTo>
                  <a:pt x="1730786" y="67052"/>
                </a:lnTo>
                <a:lnTo>
                  <a:pt x="1686905" y="53297"/>
                </a:lnTo>
                <a:lnTo>
                  <a:pt x="1642377" y="41048"/>
                </a:lnTo>
                <a:lnTo>
                  <a:pt x="1597233" y="30336"/>
                </a:lnTo>
                <a:lnTo>
                  <a:pt x="1551502" y="21191"/>
                </a:lnTo>
                <a:lnTo>
                  <a:pt x="1505214" y="13641"/>
                </a:lnTo>
                <a:lnTo>
                  <a:pt x="1458399" y="7718"/>
                </a:lnTo>
                <a:lnTo>
                  <a:pt x="1411086" y="3450"/>
                </a:lnTo>
                <a:lnTo>
                  <a:pt x="1363304" y="867"/>
                </a:lnTo>
                <a:lnTo>
                  <a:pt x="1315084" y="0"/>
                </a:lnTo>
                <a:close/>
              </a:path>
            </a:pathLst>
          </a:custGeom>
          <a:solidFill>
            <a:srgbClr val="EEEBDB"/>
          </a:solidFill>
        </p:spPr>
        <p:txBody>
          <a:bodyPr wrap="square" lIns="0" tIns="0" rIns="0" bIns="0" rtlCol="0"/>
          <a:lstStyle/>
          <a:p>
            <a:endParaRPr dirty="0"/>
          </a:p>
        </p:txBody>
      </p:sp>
      <p:sp>
        <p:nvSpPr>
          <p:cNvPr id="34" name="object 9">
            <a:extLst>
              <a:ext uri="{FF2B5EF4-FFF2-40B4-BE49-F238E27FC236}">
                <a16:creationId xmlns:a16="http://schemas.microsoft.com/office/drawing/2014/main" id="{F1029904-BB0D-A545-6808-FF28C0A03F24}"/>
              </a:ext>
            </a:extLst>
          </p:cNvPr>
          <p:cNvSpPr/>
          <p:nvPr/>
        </p:nvSpPr>
        <p:spPr>
          <a:xfrm>
            <a:off x="8981402" y="4690022"/>
            <a:ext cx="1618960" cy="980324"/>
          </a:xfrm>
          <a:custGeom>
            <a:avLst/>
            <a:gdLst/>
            <a:ahLst/>
            <a:cxnLst/>
            <a:rect l="l" t="t" r="r" b="b"/>
            <a:pathLst>
              <a:path w="1510665" h="891539">
                <a:moveTo>
                  <a:pt x="755142" y="0"/>
                </a:moveTo>
                <a:lnTo>
                  <a:pt x="707397" y="1487"/>
                </a:lnTo>
                <a:lnTo>
                  <a:pt x="660440" y="5889"/>
                </a:lnTo>
                <a:lnTo>
                  <a:pt x="614359" y="13119"/>
                </a:lnTo>
                <a:lnTo>
                  <a:pt x="569243" y="23087"/>
                </a:lnTo>
                <a:lnTo>
                  <a:pt x="525180" y="35704"/>
                </a:lnTo>
                <a:lnTo>
                  <a:pt x="482258" y="50882"/>
                </a:lnTo>
                <a:lnTo>
                  <a:pt x="440567" y="68533"/>
                </a:lnTo>
                <a:lnTo>
                  <a:pt x="400195" y="88567"/>
                </a:lnTo>
                <a:lnTo>
                  <a:pt x="361230" y="110896"/>
                </a:lnTo>
                <a:lnTo>
                  <a:pt x="323762" y="135432"/>
                </a:lnTo>
                <a:lnTo>
                  <a:pt x="287878" y="162086"/>
                </a:lnTo>
                <a:lnTo>
                  <a:pt x="253667" y="190769"/>
                </a:lnTo>
                <a:lnTo>
                  <a:pt x="221218" y="221392"/>
                </a:lnTo>
                <a:lnTo>
                  <a:pt x="190619" y="253868"/>
                </a:lnTo>
                <a:lnTo>
                  <a:pt x="161959" y="288107"/>
                </a:lnTo>
                <a:lnTo>
                  <a:pt x="135326" y="324021"/>
                </a:lnTo>
                <a:lnTo>
                  <a:pt x="110810" y="361521"/>
                </a:lnTo>
                <a:lnTo>
                  <a:pt x="88498" y="400518"/>
                </a:lnTo>
                <a:lnTo>
                  <a:pt x="68480" y="440925"/>
                </a:lnTo>
                <a:lnTo>
                  <a:pt x="50843" y="482652"/>
                </a:lnTo>
                <a:lnTo>
                  <a:pt x="35677" y="525610"/>
                </a:lnTo>
                <a:lnTo>
                  <a:pt x="23069" y="569712"/>
                </a:lnTo>
                <a:lnTo>
                  <a:pt x="13109" y="614868"/>
                </a:lnTo>
                <a:lnTo>
                  <a:pt x="5885" y="660990"/>
                </a:lnTo>
                <a:lnTo>
                  <a:pt x="1486" y="707989"/>
                </a:lnTo>
                <a:lnTo>
                  <a:pt x="0" y="755776"/>
                </a:lnTo>
                <a:lnTo>
                  <a:pt x="809" y="790402"/>
                </a:lnTo>
                <a:lnTo>
                  <a:pt x="3185" y="824563"/>
                </a:lnTo>
                <a:lnTo>
                  <a:pt x="7078" y="858271"/>
                </a:lnTo>
                <a:lnTo>
                  <a:pt x="12446" y="891539"/>
                </a:lnTo>
                <a:lnTo>
                  <a:pt x="35468" y="886519"/>
                </a:lnTo>
                <a:lnTo>
                  <a:pt x="53657" y="872998"/>
                </a:lnTo>
                <a:lnTo>
                  <a:pt x="64988" y="853285"/>
                </a:lnTo>
                <a:lnTo>
                  <a:pt x="67437" y="829690"/>
                </a:lnTo>
                <a:lnTo>
                  <a:pt x="65823" y="811462"/>
                </a:lnTo>
                <a:lnTo>
                  <a:pt x="64627" y="793019"/>
                </a:lnTo>
                <a:lnTo>
                  <a:pt x="63882" y="774434"/>
                </a:lnTo>
                <a:lnTo>
                  <a:pt x="63626" y="755776"/>
                </a:lnTo>
                <a:lnTo>
                  <a:pt x="65222" y="708402"/>
                </a:lnTo>
                <a:lnTo>
                  <a:pt x="69940" y="661881"/>
                </a:lnTo>
                <a:lnTo>
                  <a:pt x="77677" y="616319"/>
                </a:lnTo>
                <a:lnTo>
                  <a:pt x="88330" y="571818"/>
                </a:lnTo>
                <a:lnTo>
                  <a:pt x="101796" y="528481"/>
                </a:lnTo>
                <a:lnTo>
                  <a:pt x="117973" y="486411"/>
                </a:lnTo>
                <a:lnTo>
                  <a:pt x="136756" y="445713"/>
                </a:lnTo>
                <a:lnTo>
                  <a:pt x="158044" y="406489"/>
                </a:lnTo>
                <a:lnTo>
                  <a:pt x="181733" y="368842"/>
                </a:lnTo>
                <a:lnTo>
                  <a:pt x="207720" y="332876"/>
                </a:lnTo>
                <a:lnTo>
                  <a:pt x="235902" y="298693"/>
                </a:lnTo>
                <a:lnTo>
                  <a:pt x="266176" y="266398"/>
                </a:lnTo>
                <a:lnTo>
                  <a:pt x="298439" y="236093"/>
                </a:lnTo>
                <a:lnTo>
                  <a:pt x="332588" y="207881"/>
                </a:lnTo>
                <a:lnTo>
                  <a:pt x="368520" y="181867"/>
                </a:lnTo>
                <a:lnTo>
                  <a:pt x="406131" y="158152"/>
                </a:lnTo>
                <a:lnTo>
                  <a:pt x="445320" y="136841"/>
                </a:lnTo>
                <a:lnTo>
                  <a:pt x="485983" y="118036"/>
                </a:lnTo>
                <a:lnTo>
                  <a:pt x="528016" y="101841"/>
                </a:lnTo>
                <a:lnTo>
                  <a:pt x="571318" y="88359"/>
                </a:lnTo>
                <a:lnTo>
                  <a:pt x="615784" y="77693"/>
                </a:lnTo>
                <a:lnTo>
                  <a:pt x="661312" y="69947"/>
                </a:lnTo>
                <a:lnTo>
                  <a:pt x="707799" y="65224"/>
                </a:lnTo>
                <a:lnTo>
                  <a:pt x="755142" y="63626"/>
                </a:lnTo>
                <a:lnTo>
                  <a:pt x="1058127" y="63626"/>
                </a:lnTo>
                <a:lnTo>
                  <a:pt x="1028025" y="50882"/>
                </a:lnTo>
                <a:lnTo>
                  <a:pt x="985103" y="35704"/>
                </a:lnTo>
                <a:lnTo>
                  <a:pt x="941040" y="23087"/>
                </a:lnTo>
                <a:lnTo>
                  <a:pt x="895924" y="13119"/>
                </a:lnTo>
                <a:lnTo>
                  <a:pt x="849843" y="5889"/>
                </a:lnTo>
                <a:lnTo>
                  <a:pt x="802886" y="1487"/>
                </a:lnTo>
                <a:lnTo>
                  <a:pt x="755142" y="0"/>
                </a:lnTo>
                <a:close/>
              </a:path>
              <a:path w="1510665" h="891539">
                <a:moveTo>
                  <a:pt x="1058127" y="63626"/>
                </a:moveTo>
                <a:lnTo>
                  <a:pt x="755142" y="63626"/>
                </a:lnTo>
                <a:lnTo>
                  <a:pt x="802484" y="65224"/>
                </a:lnTo>
                <a:lnTo>
                  <a:pt x="848971" y="69947"/>
                </a:lnTo>
                <a:lnTo>
                  <a:pt x="894499" y="77693"/>
                </a:lnTo>
                <a:lnTo>
                  <a:pt x="938965" y="88359"/>
                </a:lnTo>
                <a:lnTo>
                  <a:pt x="982267" y="101841"/>
                </a:lnTo>
                <a:lnTo>
                  <a:pt x="1024300" y="118036"/>
                </a:lnTo>
                <a:lnTo>
                  <a:pt x="1064963" y="136841"/>
                </a:lnTo>
                <a:lnTo>
                  <a:pt x="1104152" y="158152"/>
                </a:lnTo>
                <a:lnTo>
                  <a:pt x="1141763" y="181867"/>
                </a:lnTo>
                <a:lnTo>
                  <a:pt x="1177695" y="207881"/>
                </a:lnTo>
                <a:lnTo>
                  <a:pt x="1211844" y="236093"/>
                </a:lnTo>
                <a:lnTo>
                  <a:pt x="1244107" y="266398"/>
                </a:lnTo>
                <a:lnTo>
                  <a:pt x="1274381" y="298693"/>
                </a:lnTo>
                <a:lnTo>
                  <a:pt x="1302563" y="332876"/>
                </a:lnTo>
                <a:lnTo>
                  <a:pt x="1328550" y="368842"/>
                </a:lnTo>
                <a:lnTo>
                  <a:pt x="1352239" y="406489"/>
                </a:lnTo>
                <a:lnTo>
                  <a:pt x="1373527" y="445713"/>
                </a:lnTo>
                <a:lnTo>
                  <a:pt x="1392310" y="486411"/>
                </a:lnTo>
                <a:lnTo>
                  <a:pt x="1408487" y="528481"/>
                </a:lnTo>
                <a:lnTo>
                  <a:pt x="1421953" y="571818"/>
                </a:lnTo>
                <a:lnTo>
                  <a:pt x="1432606" y="616319"/>
                </a:lnTo>
                <a:lnTo>
                  <a:pt x="1440343" y="661881"/>
                </a:lnTo>
                <a:lnTo>
                  <a:pt x="1445061" y="708402"/>
                </a:lnTo>
                <a:lnTo>
                  <a:pt x="1446657" y="755776"/>
                </a:lnTo>
                <a:lnTo>
                  <a:pt x="1446401" y="774434"/>
                </a:lnTo>
                <a:lnTo>
                  <a:pt x="1445656" y="793019"/>
                </a:lnTo>
                <a:lnTo>
                  <a:pt x="1444460" y="811462"/>
                </a:lnTo>
                <a:lnTo>
                  <a:pt x="1442847" y="829690"/>
                </a:lnTo>
                <a:lnTo>
                  <a:pt x="1445295" y="853285"/>
                </a:lnTo>
                <a:lnTo>
                  <a:pt x="1456626" y="872998"/>
                </a:lnTo>
                <a:lnTo>
                  <a:pt x="1474815" y="886519"/>
                </a:lnTo>
                <a:lnTo>
                  <a:pt x="1497838" y="891539"/>
                </a:lnTo>
                <a:lnTo>
                  <a:pt x="1503215" y="858236"/>
                </a:lnTo>
                <a:lnTo>
                  <a:pt x="1507115" y="824468"/>
                </a:lnTo>
                <a:lnTo>
                  <a:pt x="1509484" y="790295"/>
                </a:lnTo>
                <a:lnTo>
                  <a:pt x="1510284" y="755776"/>
                </a:lnTo>
                <a:lnTo>
                  <a:pt x="1508797" y="707989"/>
                </a:lnTo>
                <a:lnTo>
                  <a:pt x="1504398" y="660990"/>
                </a:lnTo>
                <a:lnTo>
                  <a:pt x="1497174" y="614868"/>
                </a:lnTo>
                <a:lnTo>
                  <a:pt x="1487214" y="569712"/>
                </a:lnTo>
                <a:lnTo>
                  <a:pt x="1474606" y="525610"/>
                </a:lnTo>
                <a:lnTo>
                  <a:pt x="1459440" y="482652"/>
                </a:lnTo>
                <a:lnTo>
                  <a:pt x="1441803" y="440925"/>
                </a:lnTo>
                <a:lnTo>
                  <a:pt x="1421785" y="400518"/>
                </a:lnTo>
                <a:lnTo>
                  <a:pt x="1399473" y="361521"/>
                </a:lnTo>
                <a:lnTo>
                  <a:pt x="1374957" y="324021"/>
                </a:lnTo>
                <a:lnTo>
                  <a:pt x="1348324" y="288107"/>
                </a:lnTo>
                <a:lnTo>
                  <a:pt x="1319664" y="253868"/>
                </a:lnTo>
                <a:lnTo>
                  <a:pt x="1289065" y="221392"/>
                </a:lnTo>
                <a:lnTo>
                  <a:pt x="1256616" y="190769"/>
                </a:lnTo>
                <a:lnTo>
                  <a:pt x="1222405" y="162086"/>
                </a:lnTo>
                <a:lnTo>
                  <a:pt x="1186521" y="135432"/>
                </a:lnTo>
                <a:lnTo>
                  <a:pt x="1149053" y="110896"/>
                </a:lnTo>
                <a:lnTo>
                  <a:pt x="1110088" y="88567"/>
                </a:lnTo>
                <a:lnTo>
                  <a:pt x="1069716" y="68533"/>
                </a:lnTo>
                <a:lnTo>
                  <a:pt x="1058127" y="63626"/>
                </a:lnTo>
                <a:close/>
              </a:path>
            </a:pathLst>
          </a:custGeom>
          <a:solidFill>
            <a:srgbClr val="E0DBBA"/>
          </a:solidFill>
        </p:spPr>
        <p:txBody>
          <a:bodyPr wrap="square" lIns="0" tIns="0" rIns="0" bIns="0" rtlCol="0"/>
          <a:lstStyle/>
          <a:p>
            <a:endParaRPr dirty="0"/>
          </a:p>
        </p:txBody>
      </p:sp>
      <p:sp>
        <p:nvSpPr>
          <p:cNvPr id="35" name="object 10">
            <a:extLst>
              <a:ext uri="{FF2B5EF4-FFF2-40B4-BE49-F238E27FC236}">
                <a16:creationId xmlns:a16="http://schemas.microsoft.com/office/drawing/2014/main" id="{2B58441C-779E-6B04-9CBA-48ADE3DE3C12}"/>
              </a:ext>
            </a:extLst>
          </p:cNvPr>
          <p:cNvSpPr/>
          <p:nvPr/>
        </p:nvSpPr>
        <p:spPr>
          <a:xfrm>
            <a:off x="9241090" y="4956475"/>
            <a:ext cx="1101084" cy="714296"/>
          </a:xfrm>
          <a:custGeom>
            <a:avLst/>
            <a:gdLst/>
            <a:ahLst/>
            <a:cxnLst/>
            <a:rect l="l" t="t" r="r" b="b"/>
            <a:pathLst>
              <a:path w="1027429" h="649605">
                <a:moveTo>
                  <a:pt x="513588" y="0"/>
                </a:moveTo>
                <a:lnTo>
                  <a:pt x="466956" y="2092"/>
                </a:lnTo>
                <a:lnTo>
                  <a:pt x="421373" y="8266"/>
                </a:lnTo>
                <a:lnTo>
                  <a:pt x="377148" y="18334"/>
                </a:lnTo>
                <a:lnTo>
                  <a:pt x="334462" y="32116"/>
                </a:lnTo>
                <a:lnTo>
                  <a:pt x="293496" y="49429"/>
                </a:lnTo>
                <a:lnTo>
                  <a:pt x="254432" y="70093"/>
                </a:lnTo>
                <a:lnTo>
                  <a:pt x="217451" y="93927"/>
                </a:lnTo>
                <a:lnTo>
                  <a:pt x="182734" y="120749"/>
                </a:lnTo>
                <a:lnTo>
                  <a:pt x="150463" y="150378"/>
                </a:lnTo>
                <a:lnTo>
                  <a:pt x="120818" y="182633"/>
                </a:lnTo>
                <a:lnTo>
                  <a:pt x="93983" y="217332"/>
                </a:lnTo>
                <a:lnTo>
                  <a:pt x="70136" y="254295"/>
                </a:lnTo>
                <a:lnTo>
                  <a:pt x="49461" y="293340"/>
                </a:lnTo>
                <a:lnTo>
                  <a:pt x="32139" y="334286"/>
                </a:lnTo>
                <a:lnTo>
                  <a:pt x="18350" y="376952"/>
                </a:lnTo>
                <a:lnTo>
                  <a:pt x="8276" y="421156"/>
                </a:lnTo>
                <a:lnTo>
                  <a:pt x="2099" y="466717"/>
                </a:lnTo>
                <a:lnTo>
                  <a:pt x="0" y="513455"/>
                </a:lnTo>
                <a:lnTo>
                  <a:pt x="1176" y="548348"/>
                </a:lnTo>
                <a:lnTo>
                  <a:pt x="4651" y="582670"/>
                </a:lnTo>
                <a:lnTo>
                  <a:pt x="10340" y="616325"/>
                </a:lnTo>
                <a:lnTo>
                  <a:pt x="18160" y="649218"/>
                </a:lnTo>
                <a:lnTo>
                  <a:pt x="1009015" y="649218"/>
                </a:lnTo>
                <a:lnTo>
                  <a:pt x="1016835" y="616325"/>
                </a:lnTo>
                <a:lnTo>
                  <a:pt x="1022524" y="582670"/>
                </a:lnTo>
                <a:lnTo>
                  <a:pt x="1025999" y="548348"/>
                </a:lnTo>
                <a:lnTo>
                  <a:pt x="1027176" y="513455"/>
                </a:lnTo>
                <a:lnTo>
                  <a:pt x="1025076" y="466717"/>
                </a:lnTo>
                <a:lnTo>
                  <a:pt x="1018899" y="421156"/>
                </a:lnTo>
                <a:lnTo>
                  <a:pt x="1008825" y="376952"/>
                </a:lnTo>
                <a:lnTo>
                  <a:pt x="995036" y="334286"/>
                </a:lnTo>
                <a:lnTo>
                  <a:pt x="977714" y="293340"/>
                </a:lnTo>
                <a:lnTo>
                  <a:pt x="957039" y="254295"/>
                </a:lnTo>
                <a:lnTo>
                  <a:pt x="933192" y="217332"/>
                </a:lnTo>
                <a:lnTo>
                  <a:pt x="906357" y="182633"/>
                </a:lnTo>
                <a:lnTo>
                  <a:pt x="876712" y="150378"/>
                </a:lnTo>
                <a:lnTo>
                  <a:pt x="844441" y="120749"/>
                </a:lnTo>
                <a:lnTo>
                  <a:pt x="809724" y="93927"/>
                </a:lnTo>
                <a:lnTo>
                  <a:pt x="772743" y="70093"/>
                </a:lnTo>
                <a:lnTo>
                  <a:pt x="733679" y="49429"/>
                </a:lnTo>
                <a:lnTo>
                  <a:pt x="692713" y="32116"/>
                </a:lnTo>
                <a:lnTo>
                  <a:pt x="650027" y="18334"/>
                </a:lnTo>
                <a:lnTo>
                  <a:pt x="605802" y="8266"/>
                </a:lnTo>
                <a:lnTo>
                  <a:pt x="560219" y="2092"/>
                </a:lnTo>
                <a:lnTo>
                  <a:pt x="513588" y="0"/>
                </a:lnTo>
                <a:close/>
              </a:path>
            </a:pathLst>
          </a:custGeom>
          <a:solidFill>
            <a:srgbClr val="E0DBBA"/>
          </a:solidFill>
        </p:spPr>
        <p:txBody>
          <a:bodyPr wrap="square" lIns="0" tIns="0" rIns="0" bIns="0" rtlCol="0"/>
          <a:lstStyle/>
          <a:p>
            <a:endParaRPr dirty="0"/>
          </a:p>
        </p:txBody>
      </p:sp>
      <p:sp>
        <p:nvSpPr>
          <p:cNvPr id="36" name="object 11">
            <a:extLst>
              <a:ext uri="{FF2B5EF4-FFF2-40B4-BE49-F238E27FC236}">
                <a16:creationId xmlns:a16="http://schemas.microsoft.com/office/drawing/2014/main" id="{62F74B9D-189A-FA9F-EF88-F1D1E49CB0FB}"/>
              </a:ext>
            </a:extLst>
          </p:cNvPr>
          <p:cNvSpPr/>
          <p:nvPr/>
        </p:nvSpPr>
        <p:spPr>
          <a:xfrm>
            <a:off x="9241090" y="4956469"/>
            <a:ext cx="1101084" cy="583726"/>
          </a:xfrm>
          <a:custGeom>
            <a:avLst/>
            <a:gdLst/>
            <a:ahLst/>
            <a:cxnLst/>
            <a:rect l="l" t="t" r="r" b="b"/>
            <a:pathLst>
              <a:path w="1027429" h="530860">
                <a:moveTo>
                  <a:pt x="513588" y="0"/>
                </a:moveTo>
                <a:lnTo>
                  <a:pt x="466849" y="2098"/>
                </a:lnTo>
                <a:lnTo>
                  <a:pt x="421284" y="8271"/>
                </a:lnTo>
                <a:lnTo>
                  <a:pt x="377075" y="18339"/>
                </a:lnTo>
                <a:lnTo>
                  <a:pt x="334403" y="32120"/>
                </a:lnTo>
                <a:lnTo>
                  <a:pt x="293449" y="49432"/>
                </a:lnTo>
                <a:lnTo>
                  <a:pt x="254395" y="70094"/>
                </a:lnTo>
                <a:lnTo>
                  <a:pt x="217422" y="93925"/>
                </a:lnTo>
                <a:lnTo>
                  <a:pt x="182712" y="120743"/>
                </a:lnTo>
                <a:lnTo>
                  <a:pt x="150447" y="150368"/>
                </a:lnTo>
                <a:lnTo>
                  <a:pt x="120807" y="182616"/>
                </a:lnTo>
                <a:lnTo>
                  <a:pt x="93975" y="217309"/>
                </a:lnTo>
                <a:lnTo>
                  <a:pt x="70132" y="254263"/>
                </a:lnTo>
                <a:lnTo>
                  <a:pt x="49459" y="293298"/>
                </a:lnTo>
                <a:lnTo>
                  <a:pt x="32137" y="334232"/>
                </a:lnTo>
                <a:lnTo>
                  <a:pt x="18349" y="376884"/>
                </a:lnTo>
                <a:lnTo>
                  <a:pt x="8276" y="421072"/>
                </a:lnTo>
                <a:lnTo>
                  <a:pt x="2099" y="466616"/>
                </a:lnTo>
                <a:lnTo>
                  <a:pt x="0" y="513334"/>
                </a:lnTo>
                <a:lnTo>
                  <a:pt x="0" y="530352"/>
                </a:lnTo>
                <a:lnTo>
                  <a:pt x="3793" y="482303"/>
                </a:lnTo>
                <a:lnTo>
                  <a:pt x="11900" y="435603"/>
                </a:lnTo>
                <a:lnTo>
                  <a:pt x="24118" y="390453"/>
                </a:lnTo>
                <a:lnTo>
                  <a:pt x="40244" y="347056"/>
                </a:lnTo>
                <a:lnTo>
                  <a:pt x="60075" y="305613"/>
                </a:lnTo>
                <a:lnTo>
                  <a:pt x="83408" y="266325"/>
                </a:lnTo>
                <a:lnTo>
                  <a:pt x="110041" y="229396"/>
                </a:lnTo>
                <a:lnTo>
                  <a:pt x="139771" y="195025"/>
                </a:lnTo>
                <a:lnTo>
                  <a:pt x="172394" y="163416"/>
                </a:lnTo>
                <a:lnTo>
                  <a:pt x="207708" y="134770"/>
                </a:lnTo>
                <a:lnTo>
                  <a:pt x="245510" y="109289"/>
                </a:lnTo>
                <a:lnTo>
                  <a:pt x="285596" y="87175"/>
                </a:lnTo>
                <a:lnTo>
                  <a:pt x="327766" y="68628"/>
                </a:lnTo>
                <a:lnTo>
                  <a:pt x="371814" y="53852"/>
                </a:lnTo>
                <a:lnTo>
                  <a:pt x="417539" y="43048"/>
                </a:lnTo>
                <a:lnTo>
                  <a:pt x="464737" y="36418"/>
                </a:lnTo>
                <a:lnTo>
                  <a:pt x="513206" y="34163"/>
                </a:lnTo>
                <a:lnTo>
                  <a:pt x="697605" y="34163"/>
                </a:lnTo>
                <a:lnTo>
                  <a:pt x="692772" y="32120"/>
                </a:lnTo>
                <a:lnTo>
                  <a:pt x="650100" y="18339"/>
                </a:lnTo>
                <a:lnTo>
                  <a:pt x="605891" y="8271"/>
                </a:lnTo>
                <a:lnTo>
                  <a:pt x="560326" y="2098"/>
                </a:lnTo>
                <a:lnTo>
                  <a:pt x="513588" y="0"/>
                </a:lnTo>
                <a:close/>
              </a:path>
              <a:path w="1027429" h="530860">
                <a:moveTo>
                  <a:pt x="697605" y="34163"/>
                </a:moveTo>
                <a:lnTo>
                  <a:pt x="513969" y="34163"/>
                </a:lnTo>
                <a:lnTo>
                  <a:pt x="562438" y="36418"/>
                </a:lnTo>
                <a:lnTo>
                  <a:pt x="609636" y="43048"/>
                </a:lnTo>
                <a:lnTo>
                  <a:pt x="655361" y="53852"/>
                </a:lnTo>
                <a:lnTo>
                  <a:pt x="699409" y="68628"/>
                </a:lnTo>
                <a:lnTo>
                  <a:pt x="741579" y="87175"/>
                </a:lnTo>
                <a:lnTo>
                  <a:pt x="781665" y="109289"/>
                </a:lnTo>
                <a:lnTo>
                  <a:pt x="819467" y="134770"/>
                </a:lnTo>
                <a:lnTo>
                  <a:pt x="854781" y="163416"/>
                </a:lnTo>
                <a:lnTo>
                  <a:pt x="887404" y="195025"/>
                </a:lnTo>
                <a:lnTo>
                  <a:pt x="917134" y="229396"/>
                </a:lnTo>
                <a:lnTo>
                  <a:pt x="943767" y="266325"/>
                </a:lnTo>
                <a:lnTo>
                  <a:pt x="967100" y="305613"/>
                </a:lnTo>
                <a:lnTo>
                  <a:pt x="986931" y="347056"/>
                </a:lnTo>
                <a:lnTo>
                  <a:pt x="1003057" y="390453"/>
                </a:lnTo>
                <a:lnTo>
                  <a:pt x="1015275" y="435603"/>
                </a:lnTo>
                <a:lnTo>
                  <a:pt x="1023382" y="482303"/>
                </a:lnTo>
                <a:lnTo>
                  <a:pt x="1027176" y="530352"/>
                </a:lnTo>
                <a:lnTo>
                  <a:pt x="1027176" y="513334"/>
                </a:lnTo>
                <a:lnTo>
                  <a:pt x="1025076" y="466616"/>
                </a:lnTo>
                <a:lnTo>
                  <a:pt x="1018899" y="421072"/>
                </a:lnTo>
                <a:lnTo>
                  <a:pt x="1008826" y="376884"/>
                </a:lnTo>
                <a:lnTo>
                  <a:pt x="995038" y="334232"/>
                </a:lnTo>
                <a:lnTo>
                  <a:pt x="977716" y="293298"/>
                </a:lnTo>
                <a:lnTo>
                  <a:pt x="957043" y="254263"/>
                </a:lnTo>
                <a:lnTo>
                  <a:pt x="933200" y="217309"/>
                </a:lnTo>
                <a:lnTo>
                  <a:pt x="906368" y="182616"/>
                </a:lnTo>
                <a:lnTo>
                  <a:pt x="876728" y="150368"/>
                </a:lnTo>
                <a:lnTo>
                  <a:pt x="844463" y="120743"/>
                </a:lnTo>
                <a:lnTo>
                  <a:pt x="809753" y="93925"/>
                </a:lnTo>
                <a:lnTo>
                  <a:pt x="772780" y="70094"/>
                </a:lnTo>
                <a:lnTo>
                  <a:pt x="733726" y="49432"/>
                </a:lnTo>
                <a:lnTo>
                  <a:pt x="697605" y="34163"/>
                </a:lnTo>
                <a:close/>
              </a:path>
            </a:pathLst>
          </a:custGeom>
          <a:solidFill>
            <a:srgbClr val="E9E9EA"/>
          </a:solidFill>
        </p:spPr>
        <p:txBody>
          <a:bodyPr wrap="square" lIns="0" tIns="0" rIns="0" bIns="0" rtlCol="0"/>
          <a:lstStyle/>
          <a:p>
            <a:endParaRPr dirty="0"/>
          </a:p>
        </p:txBody>
      </p:sp>
      <p:sp>
        <p:nvSpPr>
          <p:cNvPr id="37" name="object 12">
            <a:extLst>
              <a:ext uri="{FF2B5EF4-FFF2-40B4-BE49-F238E27FC236}">
                <a16:creationId xmlns:a16="http://schemas.microsoft.com/office/drawing/2014/main" id="{FE27E532-5316-5AD3-1CB6-0AED2C6A9B44}"/>
              </a:ext>
            </a:extLst>
          </p:cNvPr>
          <p:cNvSpPr/>
          <p:nvPr/>
        </p:nvSpPr>
        <p:spPr>
          <a:xfrm>
            <a:off x="10314545" y="4509597"/>
            <a:ext cx="464796" cy="481783"/>
          </a:xfrm>
          <a:custGeom>
            <a:avLst/>
            <a:gdLst/>
            <a:ahLst/>
            <a:cxnLst/>
            <a:rect l="l" t="t" r="r" b="b"/>
            <a:pathLst>
              <a:path w="433704" h="438150">
                <a:moveTo>
                  <a:pt x="425703" y="0"/>
                </a:moveTo>
                <a:lnTo>
                  <a:pt x="419607" y="0"/>
                </a:lnTo>
                <a:lnTo>
                  <a:pt x="416051" y="3937"/>
                </a:lnTo>
                <a:lnTo>
                  <a:pt x="3936" y="420370"/>
                </a:lnTo>
                <a:lnTo>
                  <a:pt x="0" y="424307"/>
                </a:lnTo>
                <a:lnTo>
                  <a:pt x="380" y="430403"/>
                </a:lnTo>
                <a:lnTo>
                  <a:pt x="3937" y="434340"/>
                </a:lnTo>
                <a:lnTo>
                  <a:pt x="7493" y="437896"/>
                </a:lnTo>
                <a:lnTo>
                  <a:pt x="13589" y="437896"/>
                </a:lnTo>
                <a:lnTo>
                  <a:pt x="17525" y="433959"/>
                </a:lnTo>
                <a:lnTo>
                  <a:pt x="429641" y="17526"/>
                </a:lnTo>
                <a:lnTo>
                  <a:pt x="433577" y="13589"/>
                </a:lnTo>
                <a:lnTo>
                  <a:pt x="433197" y="7493"/>
                </a:lnTo>
                <a:lnTo>
                  <a:pt x="425703" y="0"/>
                </a:lnTo>
                <a:close/>
              </a:path>
            </a:pathLst>
          </a:custGeom>
          <a:solidFill>
            <a:srgbClr val="EEEBDB"/>
          </a:solidFill>
        </p:spPr>
        <p:txBody>
          <a:bodyPr wrap="square" lIns="0" tIns="0" rIns="0" bIns="0" rtlCol="0"/>
          <a:lstStyle/>
          <a:p>
            <a:endParaRPr dirty="0"/>
          </a:p>
        </p:txBody>
      </p:sp>
      <p:sp>
        <p:nvSpPr>
          <p:cNvPr id="38" name="object 13">
            <a:extLst>
              <a:ext uri="{FF2B5EF4-FFF2-40B4-BE49-F238E27FC236}">
                <a16:creationId xmlns:a16="http://schemas.microsoft.com/office/drawing/2014/main" id="{B79EA0C3-C2F8-DF23-B042-ECAA00855BC9}"/>
              </a:ext>
            </a:extLst>
          </p:cNvPr>
          <p:cNvSpPr/>
          <p:nvPr/>
        </p:nvSpPr>
        <p:spPr>
          <a:xfrm>
            <a:off x="10531358" y="5542151"/>
            <a:ext cx="636968" cy="0"/>
          </a:xfrm>
          <a:custGeom>
            <a:avLst/>
            <a:gdLst/>
            <a:ahLst/>
            <a:cxnLst/>
            <a:rect l="l" t="t" r="r" b="b"/>
            <a:pathLst>
              <a:path w="594359">
                <a:moveTo>
                  <a:pt x="0" y="0"/>
                </a:moveTo>
                <a:lnTo>
                  <a:pt x="594360" y="0"/>
                </a:lnTo>
              </a:path>
            </a:pathLst>
          </a:custGeom>
          <a:ln w="25908">
            <a:solidFill>
              <a:srgbClr val="E0DBBA"/>
            </a:solidFill>
          </a:ln>
        </p:spPr>
        <p:txBody>
          <a:bodyPr wrap="square" lIns="0" tIns="0" rIns="0" bIns="0" rtlCol="0"/>
          <a:lstStyle/>
          <a:p>
            <a:endParaRPr dirty="0"/>
          </a:p>
        </p:txBody>
      </p:sp>
      <p:sp>
        <p:nvSpPr>
          <p:cNvPr id="39" name="object 14">
            <a:extLst>
              <a:ext uri="{FF2B5EF4-FFF2-40B4-BE49-F238E27FC236}">
                <a16:creationId xmlns:a16="http://schemas.microsoft.com/office/drawing/2014/main" id="{85013D54-E8E4-CFBE-B5CA-4C2D713513D4}"/>
              </a:ext>
            </a:extLst>
          </p:cNvPr>
          <p:cNvSpPr/>
          <p:nvPr/>
        </p:nvSpPr>
        <p:spPr>
          <a:xfrm>
            <a:off x="9779245" y="4116909"/>
            <a:ext cx="0" cy="643774"/>
          </a:xfrm>
          <a:custGeom>
            <a:avLst/>
            <a:gdLst/>
            <a:ahLst/>
            <a:cxnLst/>
            <a:rect l="l" t="t" r="r" b="b"/>
            <a:pathLst>
              <a:path h="585469">
                <a:moveTo>
                  <a:pt x="0" y="0"/>
                </a:moveTo>
                <a:lnTo>
                  <a:pt x="0" y="585215"/>
                </a:lnTo>
              </a:path>
            </a:pathLst>
          </a:custGeom>
          <a:ln w="19812">
            <a:solidFill>
              <a:srgbClr val="EEEBDB"/>
            </a:solidFill>
          </a:ln>
        </p:spPr>
        <p:txBody>
          <a:bodyPr wrap="square" lIns="0" tIns="0" rIns="0" bIns="0" rtlCol="0"/>
          <a:lstStyle/>
          <a:p>
            <a:endParaRPr dirty="0"/>
          </a:p>
        </p:txBody>
      </p:sp>
      <p:sp>
        <p:nvSpPr>
          <p:cNvPr id="40" name="object 15">
            <a:extLst>
              <a:ext uri="{FF2B5EF4-FFF2-40B4-BE49-F238E27FC236}">
                <a16:creationId xmlns:a16="http://schemas.microsoft.com/office/drawing/2014/main" id="{8F94A955-565B-1D3F-8ABB-95D59FF21578}"/>
              </a:ext>
            </a:extLst>
          </p:cNvPr>
          <p:cNvSpPr/>
          <p:nvPr/>
        </p:nvSpPr>
        <p:spPr>
          <a:xfrm>
            <a:off x="8826789" y="4538085"/>
            <a:ext cx="435534" cy="460138"/>
          </a:xfrm>
          <a:custGeom>
            <a:avLst/>
            <a:gdLst/>
            <a:ahLst/>
            <a:cxnLst/>
            <a:rect l="l" t="t" r="r" b="b"/>
            <a:pathLst>
              <a:path w="406400" h="418465">
                <a:moveTo>
                  <a:pt x="3555" y="17525"/>
                </a:moveTo>
                <a:lnTo>
                  <a:pt x="387857" y="414147"/>
                </a:lnTo>
                <a:lnTo>
                  <a:pt x="391794" y="418084"/>
                </a:lnTo>
                <a:lnTo>
                  <a:pt x="398144" y="418084"/>
                </a:lnTo>
                <a:lnTo>
                  <a:pt x="402081" y="414147"/>
                </a:lnTo>
                <a:lnTo>
                  <a:pt x="405637" y="410210"/>
                </a:lnTo>
                <a:lnTo>
                  <a:pt x="406018" y="404113"/>
                </a:lnTo>
                <a:lnTo>
                  <a:pt x="402081" y="400558"/>
                </a:lnTo>
                <a:lnTo>
                  <a:pt x="31197" y="17780"/>
                </a:lnTo>
                <a:lnTo>
                  <a:pt x="3936" y="17780"/>
                </a:lnTo>
                <a:lnTo>
                  <a:pt x="3555" y="17525"/>
                </a:lnTo>
                <a:close/>
              </a:path>
              <a:path w="406400" h="418465">
                <a:moveTo>
                  <a:pt x="13969" y="0"/>
                </a:moveTo>
                <a:lnTo>
                  <a:pt x="7873" y="0"/>
                </a:lnTo>
                <a:lnTo>
                  <a:pt x="0" y="7874"/>
                </a:lnTo>
                <a:lnTo>
                  <a:pt x="0" y="13970"/>
                </a:lnTo>
                <a:lnTo>
                  <a:pt x="3936" y="17780"/>
                </a:lnTo>
                <a:lnTo>
                  <a:pt x="31197" y="17780"/>
                </a:lnTo>
                <a:lnTo>
                  <a:pt x="13969" y="0"/>
                </a:lnTo>
                <a:close/>
              </a:path>
            </a:pathLst>
          </a:custGeom>
          <a:solidFill>
            <a:srgbClr val="EEEBDB"/>
          </a:solidFill>
        </p:spPr>
        <p:txBody>
          <a:bodyPr wrap="square" lIns="0" tIns="0" rIns="0" bIns="0" rtlCol="0"/>
          <a:lstStyle/>
          <a:p>
            <a:endParaRPr dirty="0"/>
          </a:p>
        </p:txBody>
      </p:sp>
      <p:sp>
        <p:nvSpPr>
          <p:cNvPr id="41" name="object 16">
            <a:extLst>
              <a:ext uri="{FF2B5EF4-FFF2-40B4-BE49-F238E27FC236}">
                <a16:creationId xmlns:a16="http://schemas.microsoft.com/office/drawing/2014/main" id="{4667D6DF-1B62-E342-D928-0054CB0EE533}"/>
              </a:ext>
            </a:extLst>
          </p:cNvPr>
          <p:cNvSpPr/>
          <p:nvPr/>
        </p:nvSpPr>
        <p:spPr>
          <a:xfrm>
            <a:off x="8450595" y="5541313"/>
            <a:ext cx="600220" cy="0"/>
          </a:xfrm>
          <a:custGeom>
            <a:avLst/>
            <a:gdLst/>
            <a:ahLst/>
            <a:cxnLst/>
            <a:rect l="l" t="t" r="r" b="b"/>
            <a:pathLst>
              <a:path w="560070">
                <a:moveTo>
                  <a:pt x="0" y="0"/>
                </a:moveTo>
                <a:lnTo>
                  <a:pt x="559689" y="0"/>
                </a:lnTo>
              </a:path>
            </a:pathLst>
          </a:custGeom>
          <a:ln w="24384">
            <a:solidFill>
              <a:srgbClr val="E0DBBA"/>
            </a:solidFill>
          </a:ln>
        </p:spPr>
        <p:txBody>
          <a:bodyPr wrap="square" lIns="0" tIns="0" rIns="0" bIns="0" rtlCol="0"/>
          <a:lstStyle/>
          <a:p>
            <a:endParaRPr dirty="0"/>
          </a:p>
        </p:txBody>
      </p:sp>
      <p:sp>
        <p:nvSpPr>
          <p:cNvPr id="42" name="object 17">
            <a:extLst>
              <a:ext uri="{FF2B5EF4-FFF2-40B4-BE49-F238E27FC236}">
                <a16:creationId xmlns:a16="http://schemas.microsoft.com/office/drawing/2014/main" id="{9B11F614-70FE-7608-5C69-BA95527F84B8}"/>
              </a:ext>
            </a:extLst>
          </p:cNvPr>
          <p:cNvSpPr/>
          <p:nvPr/>
        </p:nvSpPr>
        <p:spPr>
          <a:xfrm>
            <a:off x="8545325" y="4242592"/>
            <a:ext cx="2492750" cy="1285453"/>
          </a:xfrm>
          <a:custGeom>
            <a:avLst/>
            <a:gdLst/>
            <a:ahLst/>
            <a:cxnLst/>
            <a:rect l="l" t="t" r="r" b="b"/>
            <a:pathLst>
              <a:path w="2326004" h="1169035">
                <a:moveTo>
                  <a:pt x="2062438" y="426846"/>
                </a:moveTo>
                <a:lnTo>
                  <a:pt x="1162430" y="426846"/>
                </a:lnTo>
                <a:lnTo>
                  <a:pt x="1210743" y="428413"/>
                </a:lnTo>
                <a:lnTo>
                  <a:pt x="1258231" y="433049"/>
                </a:lnTo>
                <a:lnTo>
                  <a:pt x="1304796" y="440656"/>
                </a:lnTo>
                <a:lnTo>
                  <a:pt x="1350343" y="451136"/>
                </a:lnTo>
                <a:lnTo>
                  <a:pt x="1394771" y="464392"/>
                </a:lnTo>
                <a:lnTo>
                  <a:pt x="1437985" y="480326"/>
                </a:lnTo>
                <a:lnTo>
                  <a:pt x="1479886" y="498841"/>
                </a:lnTo>
                <a:lnTo>
                  <a:pt x="1520377" y="519840"/>
                </a:lnTo>
                <a:lnTo>
                  <a:pt x="1559359" y="543224"/>
                </a:lnTo>
                <a:lnTo>
                  <a:pt x="1596736" y="568895"/>
                </a:lnTo>
                <a:lnTo>
                  <a:pt x="1632409" y="596758"/>
                </a:lnTo>
                <a:lnTo>
                  <a:pt x="1666281" y="626713"/>
                </a:lnTo>
                <a:lnTo>
                  <a:pt x="1698255" y="658663"/>
                </a:lnTo>
                <a:lnTo>
                  <a:pt x="1728231" y="692511"/>
                </a:lnTo>
                <a:lnTo>
                  <a:pt x="1756114" y="728160"/>
                </a:lnTo>
                <a:lnTo>
                  <a:pt x="1781805" y="765510"/>
                </a:lnTo>
                <a:lnTo>
                  <a:pt x="1805206" y="804466"/>
                </a:lnTo>
                <a:lnTo>
                  <a:pt x="1826220" y="844929"/>
                </a:lnTo>
                <a:lnTo>
                  <a:pt x="1844748" y="886801"/>
                </a:lnTo>
                <a:lnTo>
                  <a:pt x="1860695" y="929986"/>
                </a:lnTo>
                <a:lnTo>
                  <a:pt x="1873961" y="974385"/>
                </a:lnTo>
                <a:lnTo>
                  <a:pt x="1884449" y="1019902"/>
                </a:lnTo>
                <a:lnTo>
                  <a:pt x="1892061" y="1066437"/>
                </a:lnTo>
                <a:lnTo>
                  <a:pt x="1896700" y="1113895"/>
                </a:lnTo>
                <a:lnTo>
                  <a:pt x="1898269" y="1162177"/>
                </a:lnTo>
                <a:lnTo>
                  <a:pt x="1898269" y="1168907"/>
                </a:lnTo>
                <a:lnTo>
                  <a:pt x="2325624" y="1168907"/>
                </a:lnTo>
                <a:lnTo>
                  <a:pt x="2325624" y="1162177"/>
                </a:lnTo>
                <a:lnTo>
                  <a:pt x="2324652" y="1114335"/>
                </a:lnTo>
                <a:lnTo>
                  <a:pt x="2321762" y="1066980"/>
                </a:lnTo>
                <a:lnTo>
                  <a:pt x="2316956" y="1019902"/>
                </a:lnTo>
                <a:lnTo>
                  <a:pt x="2310378" y="973880"/>
                </a:lnTo>
                <a:lnTo>
                  <a:pt x="2301959" y="928211"/>
                </a:lnTo>
                <a:lnTo>
                  <a:pt x="2291773" y="883179"/>
                </a:lnTo>
                <a:lnTo>
                  <a:pt x="2279857" y="838822"/>
                </a:lnTo>
                <a:lnTo>
                  <a:pt x="2266248" y="795178"/>
                </a:lnTo>
                <a:lnTo>
                  <a:pt x="2250986" y="752284"/>
                </a:lnTo>
                <a:lnTo>
                  <a:pt x="2234106" y="710178"/>
                </a:lnTo>
                <a:lnTo>
                  <a:pt x="2215647" y="668897"/>
                </a:lnTo>
                <a:lnTo>
                  <a:pt x="2195647" y="628479"/>
                </a:lnTo>
                <a:lnTo>
                  <a:pt x="2174143" y="588962"/>
                </a:lnTo>
                <a:lnTo>
                  <a:pt x="2151173" y="550383"/>
                </a:lnTo>
                <a:lnTo>
                  <a:pt x="2126775" y="512781"/>
                </a:lnTo>
                <a:lnTo>
                  <a:pt x="2100986" y="476192"/>
                </a:lnTo>
                <a:lnTo>
                  <a:pt x="2073844" y="440654"/>
                </a:lnTo>
                <a:lnTo>
                  <a:pt x="2062438" y="426846"/>
                </a:lnTo>
                <a:close/>
              </a:path>
              <a:path w="2326004" h="1169035">
                <a:moveTo>
                  <a:pt x="1162812" y="0"/>
                </a:moveTo>
                <a:lnTo>
                  <a:pt x="1114950" y="970"/>
                </a:lnTo>
                <a:lnTo>
                  <a:pt x="1067576" y="3858"/>
                </a:lnTo>
                <a:lnTo>
                  <a:pt x="1020725" y="8626"/>
                </a:lnTo>
                <a:lnTo>
                  <a:pt x="974436" y="15234"/>
                </a:lnTo>
                <a:lnTo>
                  <a:pt x="928746" y="23647"/>
                </a:lnTo>
                <a:lnTo>
                  <a:pt x="883693" y="33826"/>
                </a:lnTo>
                <a:lnTo>
                  <a:pt x="839315" y="45734"/>
                </a:lnTo>
                <a:lnTo>
                  <a:pt x="795649" y="59333"/>
                </a:lnTo>
                <a:lnTo>
                  <a:pt x="752734" y="74585"/>
                </a:lnTo>
                <a:lnTo>
                  <a:pt x="710606" y="91453"/>
                </a:lnTo>
                <a:lnTo>
                  <a:pt x="669304" y="109900"/>
                </a:lnTo>
                <a:lnTo>
                  <a:pt x="628865" y="129887"/>
                </a:lnTo>
                <a:lnTo>
                  <a:pt x="589326" y="151376"/>
                </a:lnTo>
                <a:lnTo>
                  <a:pt x="550727" y="174331"/>
                </a:lnTo>
                <a:lnTo>
                  <a:pt x="513103" y="198714"/>
                </a:lnTo>
                <a:lnTo>
                  <a:pt x="476493" y="224487"/>
                </a:lnTo>
                <a:lnTo>
                  <a:pt x="440935" y="251612"/>
                </a:lnTo>
                <a:lnTo>
                  <a:pt x="406466" y="280052"/>
                </a:lnTo>
                <a:lnTo>
                  <a:pt x="373124" y="309768"/>
                </a:lnTo>
                <a:lnTo>
                  <a:pt x="340947" y="340725"/>
                </a:lnTo>
                <a:lnTo>
                  <a:pt x="309972" y="372883"/>
                </a:lnTo>
                <a:lnTo>
                  <a:pt x="280237" y="406205"/>
                </a:lnTo>
                <a:lnTo>
                  <a:pt x="251778" y="440656"/>
                </a:lnTo>
                <a:lnTo>
                  <a:pt x="224637" y="476192"/>
                </a:lnTo>
                <a:lnTo>
                  <a:pt x="198848" y="512781"/>
                </a:lnTo>
                <a:lnTo>
                  <a:pt x="174450" y="550383"/>
                </a:lnTo>
                <a:lnTo>
                  <a:pt x="151480" y="588962"/>
                </a:lnTo>
                <a:lnTo>
                  <a:pt x="129976" y="628479"/>
                </a:lnTo>
                <a:lnTo>
                  <a:pt x="109976" y="668897"/>
                </a:lnTo>
                <a:lnTo>
                  <a:pt x="91517" y="710178"/>
                </a:lnTo>
                <a:lnTo>
                  <a:pt x="74637" y="752284"/>
                </a:lnTo>
                <a:lnTo>
                  <a:pt x="59375" y="795178"/>
                </a:lnTo>
                <a:lnTo>
                  <a:pt x="45766" y="838822"/>
                </a:lnTo>
                <a:lnTo>
                  <a:pt x="33850" y="883179"/>
                </a:lnTo>
                <a:lnTo>
                  <a:pt x="23664" y="928211"/>
                </a:lnTo>
                <a:lnTo>
                  <a:pt x="15245" y="973880"/>
                </a:lnTo>
                <a:lnTo>
                  <a:pt x="8632" y="1020149"/>
                </a:lnTo>
                <a:lnTo>
                  <a:pt x="3861" y="1066980"/>
                </a:lnTo>
                <a:lnTo>
                  <a:pt x="971" y="1114335"/>
                </a:lnTo>
                <a:lnTo>
                  <a:pt x="0" y="1162177"/>
                </a:lnTo>
                <a:lnTo>
                  <a:pt x="0" y="1167891"/>
                </a:lnTo>
                <a:lnTo>
                  <a:pt x="426720" y="1167891"/>
                </a:lnTo>
                <a:lnTo>
                  <a:pt x="426720" y="1162177"/>
                </a:lnTo>
                <a:lnTo>
                  <a:pt x="428288" y="1113895"/>
                </a:lnTo>
                <a:lnTo>
                  <a:pt x="432927" y="1066437"/>
                </a:lnTo>
                <a:lnTo>
                  <a:pt x="440539" y="1019902"/>
                </a:lnTo>
                <a:lnTo>
                  <a:pt x="451027" y="974385"/>
                </a:lnTo>
                <a:lnTo>
                  <a:pt x="464292" y="929986"/>
                </a:lnTo>
                <a:lnTo>
                  <a:pt x="480238" y="886801"/>
                </a:lnTo>
                <a:lnTo>
                  <a:pt x="498766" y="844929"/>
                </a:lnTo>
                <a:lnTo>
                  <a:pt x="519778" y="804466"/>
                </a:lnTo>
                <a:lnTo>
                  <a:pt x="543178" y="765510"/>
                </a:lnTo>
                <a:lnTo>
                  <a:pt x="568866" y="728160"/>
                </a:lnTo>
                <a:lnTo>
                  <a:pt x="596746" y="692511"/>
                </a:lnTo>
                <a:lnTo>
                  <a:pt x="626719" y="658663"/>
                </a:lnTo>
                <a:lnTo>
                  <a:pt x="658689" y="626713"/>
                </a:lnTo>
                <a:lnTo>
                  <a:pt x="692557" y="596758"/>
                </a:lnTo>
                <a:lnTo>
                  <a:pt x="728225" y="568895"/>
                </a:lnTo>
                <a:lnTo>
                  <a:pt x="765595" y="543224"/>
                </a:lnTo>
                <a:lnTo>
                  <a:pt x="804571" y="519840"/>
                </a:lnTo>
                <a:lnTo>
                  <a:pt x="845054" y="498841"/>
                </a:lnTo>
                <a:lnTo>
                  <a:pt x="886947" y="480326"/>
                </a:lnTo>
                <a:lnTo>
                  <a:pt x="930152" y="464392"/>
                </a:lnTo>
                <a:lnTo>
                  <a:pt x="974570" y="451136"/>
                </a:lnTo>
                <a:lnTo>
                  <a:pt x="1020115" y="440654"/>
                </a:lnTo>
                <a:lnTo>
                  <a:pt x="1066659" y="433049"/>
                </a:lnTo>
                <a:lnTo>
                  <a:pt x="1114133" y="428413"/>
                </a:lnTo>
                <a:lnTo>
                  <a:pt x="1162430" y="426846"/>
                </a:lnTo>
                <a:lnTo>
                  <a:pt x="2062438" y="426846"/>
                </a:lnTo>
                <a:lnTo>
                  <a:pt x="2045386" y="406205"/>
                </a:lnTo>
                <a:lnTo>
                  <a:pt x="2015651" y="372883"/>
                </a:lnTo>
                <a:lnTo>
                  <a:pt x="1984676" y="340725"/>
                </a:lnTo>
                <a:lnTo>
                  <a:pt x="1952499" y="309768"/>
                </a:lnTo>
                <a:lnTo>
                  <a:pt x="1919157" y="280052"/>
                </a:lnTo>
                <a:lnTo>
                  <a:pt x="1884688" y="251612"/>
                </a:lnTo>
                <a:lnTo>
                  <a:pt x="1849130" y="224487"/>
                </a:lnTo>
                <a:lnTo>
                  <a:pt x="1812520" y="198714"/>
                </a:lnTo>
                <a:lnTo>
                  <a:pt x="1774896" y="174331"/>
                </a:lnTo>
                <a:lnTo>
                  <a:pt x="1736297" y="151376"/>
                </a:lnTo>
                <a:lnTo>
                  <a:pt x="1696758" y="129887"/>
                </a:lnTo>
                <a:lnTo>
                  <a:pt x="1656319" y="109900"/>
                </a:lnTo>
                <a:lnTo>
                  <a:pt x="1615017" y="91453"/>
                </a:lnTo>
                <a:lnTo>
                  <a:pt x="1572889" y="74585"/>
                </a:lnTo>
                <a:lnTo>
                  <a:pt x="1529974" y="59333"/>
                </a:lnTo>
                <a:lnTo>
                  <a:pt x="1486308" y="45734"/>
                </a:lnTo>
                <a:lnTo>
                  <a:pt x="1441930" y="33826"/>
                </a:lnTo>
                <a:lnTo>
                  <a:pt x="1396877" y="23647"/>
                </a:lnTo>
                <a:lnTo>
                  <a:pt x="1351187" y="15234"/>
                </a:lnTo>
                <a:lnTo>
                  <a:pt x="1304898" y="8626"/>
                </a:lnTo>
                <a:lnTo>
                  <a:pt x="1258047" y="3858"/>
                </a:lnTo>
                <a:lnTo>
                  <a:pt x="1210673" y="970"/>
                </a:lnTo>
                <a:lnTo>
                  <a:pt x="1162812" y="0"/>
                </a:lnTo>
                <a:close/>
              </a:path>
            </a:pathLst>
          </a:custGeom>
          <a:solidFill>
            <a:srgbClr val="EEEBDB"/>
          </a:solidFill>
        </p:spPr>
        <p:txBody>
          <a:bodyPr wrap="square" lIns="0" tIns="0" rIns="0" bIns="0" rtlCol="0"/>
          <a:lstStyle/>
          <a:p>
            <a:endParaRPr dirty="0"/>
          </a:p>
        </p:txBody>
      </p:sp>
      <p:sp>
        <p:nvSpPr>
          <p:cNvPr id="43" name="object 18">
            <a:extLst>
              <a:ext uri="{FF2B5EF4-FFF2-40B4-BE49-F238E27FC236}">
                <a16:creationId xmlns:a16="http://schemas.microsoft.com/office/drawing/2014/main" id="{D65F7799-CB8E-15FB-B8F1-A4507EB52253}"/>
              </a:ext>
            </a:extLst>
          </p:cNvPr>
          <p:cNvSpPr/>
          <p:nvPr/>
        </p:nvSpPr>
        <p:spPr>
          <a:xfrm>
            <a:off x="8870342" y="4247648"/>
            <a:ext cx="950579" cy="782555"/>
          </a:xfrm>
          <a:prstGeom prst="rect">
            <a:avLst/>
          </a:prstGeom>
          <a:blipFill>
            <a:blip r:embed="rId3" cstate="print"/>
            <a:stretch>
              <a:fillRect/>
            </a:stretch>
          </a:blipFill>
        </p:spPr>
        <p:txBody>
          <a:bodyPr wrap="square" lIns="0" tIns="0" rIns="0" bIns="0" rtlCol="0"/>
          <a:lstStyle/>
          <a:p>
            <a:endParaRPr dirty="0"/>
          </a:p>
        </p:txBody>
      </p:sp>
      <p:sp>
        <p:nvSpPr>
          <p:cNvPr id="44" name="object 19">
            <a:extLst>
              <a:ext uri="{FF2B5EF4-FFF2-40B4-BE49-F238E27FC236}">
                <a16:creationId xmlns:a16="http://schemas.microsoft.com/office/drawing/2014/main" id="{83B6F5DA-64CC-BADD-0E56-D54ACEA624A2}"/>
              </a:ext>
            </a:extLst>
          </p:cNvPr>
          <p:cNvSpPr/>
          <p:nvPr/>
        </p:nvSpPr>
        <p:spPr>
          <a:xfrm>
            <a:off x="8927506" y="4264378"/>
            <a:ext cx="841124" cy="670307"/>
          </a:xfrm>
          <a:custGeom>
            <a:avLst/>
            <a:gdLst/>
            <a:ahLst/>
            <a:cxnLst/>
            <a:rect l="l" t="t" r="r" b="b"/>
            <a:pathLst>
              <a:path w="784859" h="609600">
                <a:moveTo>
                  <a:pt x="784859" y="0"/>
                </a:moveTo>
                <a:lnTo>
                  <a:pt x="734127" y="1993"/>
                </a:lnTo>
                <a:lnTo>
                  <a:pt x="683985" y="6165"/>
                </a:lnTo>
                <a:lnTo>
                  <a:pt x="634479" y="12470"/>
                </a:lnTo>
                <a:lnTo>
                  <a:pt x="585657" y="20860"/>
                </a:lnTo>
                <a:lnTo>
                  <a:pt x="537564" y="31289"/>
                </a:lnTo>
                <a:lnTo>
                  <a:pt x="490248" y="43711"/>
                </a:lnTo>
                <a:lnTo>
                  <a:pt x="443755" y="58080"/>
                </a:lnTo>
                <a:lnTo>
                  <a:pt x="398131" y="74349"/>
                </a:lnTo>
                <a:lnTo>
                  <a:pt x="353425" y="92471"/>
                </a:lnTo>
                <a:lnTo>
                  <a:pt x="309681" y="112401"/>
                </a:lnTo>
                <a:lnTo>
                  <a:pt x="266947" y="134093"/>
                </a:lnTo>
                <a:lnTo>
                  <a:pt x="225269" y="157498"/>
                </a:lnTo>
                <a:lnTo>
                  <a:pt x="184695" y="182572"/>
                </a:lnTo>
                <a:lnTo>
                  <a:pt x="145270" y="209268"/>
                </a:lnTo>
                <a:lnTo>
                  <a:pt x="107041" y="237539"/>
                </a:lnTo>
                <a:lnTo>
                  <a:pt x="70055" y="267340"/>
                </a:lnTo>
                <a:lnTo>
                  <a:pt x="34359" y="298623"/>
                </a:lnTo>
                <a:lnTo>
                  <a:pt x="0" y="331342"/>
                </a:lnTo>
                <a:lnTo>
                  <a:pt x="269875" y="609600"/>
                </a:lnTo>
                <a:lnTo>
                  <a:pt x="303994" y="577396"/>
                </a:lnTo>
                <a:lnTo>
                  <a:pt x="340054" y="547337"/>
                </a:lnTo>
                <a:lnTo>
                  <a:pt x="377951" y="519527"/>
                </a:lnTo>
                <a:lnTo>
                  <a:pt x="417585" y="494067"/>
                </a:lnTo>
                <a:lnTo>
                  <a:pt x="458852" y="471061"/>
                </a:lnTo>
                <a:lnTo>
                  <a:pt x="501649" y="450611"/>
                </a:lnTo>
                <a:lnTo>
                  <a:pt x="545876" y="432821"/>
                </a:lnTo>
                <a:lnTo>
                  <a:pt x="591429" y="417792"/>
                </a:lnTo>
                <a:lnTo>
                  <a:pt x="638206" y="405628"/>
                </a:lnTo>
                <a:lnTo>
                  <a:pt x="686105" y="396431"/>
                </a:lnTo>
                <a:lnTo>
                  <a:pt x="735024" y="390304"/>
                </a:lnTo>
                <a:lnTo>
                  <a:pt x="784859" y="387350"/>
                </a:lnTo>
                <a:lnTo>
                  <a:pt x="784859" y="0"/>
                </a:lnTo>
                <a:close/>
              </a:path>
            </a:pathLst>
          </a:custGeom>
          <a:solidFill>
            <a:srgbClr val="F9B517"/>
          </a:solidFill>
        </p:spPr>
        <p:txBody>
          <a:bodyPr wrap="square" lIns="0" tIns="0" rIns="0" bIns="0" rtlCol="0"/>
          <a:lstStyle/>
          <a:p>
            <a:endParaRPr dirty="0"/>
          </a:p>
        </p:txBody>
      </p:sp>
      <p:sp>
        <p:nvSpPr>
          <p:cNvPr id="45" name="object 20">
            <a:extLst>
              <a:ext uri="{FF2B5EF4-FFF2-40B4-BE49-F238E27FC236}">
                <a16:creationId xmlns:a16="http://schemas.microsoft.com/office/drawing/2014/main" id="{F174DE23-23E3-EF21-C65A-5AD7DCC02D7A}"/>
              </a:ext>
            </a:extLst>
          </p:cNvPr>
          <p:cNvSpPr/>
          <p:nvPr/>
        </p:nvSpPr>
        <p:spPr>
          <a:xfrm>
            <a:off x="9732699" y="4247606"/>
            <a:ext cx="971797" cy="777569"/>
          </a:xfrm>
          <a:prstGeom prst="rect">
            <a:avLst/>
          </a:prstGeom>
          <a:blipFill>
            <a:blip r:embed="rId4" cstate="print"/>
            <a:stretch>
              <a:fillRect/>
            </a:stretch>
          </a:blipFill>
        </p:spPr>
        <p:txBody>
          <a:bodyPr wrap="square" lIns="0" tIns="0" rIns="0" bIns="0" rtlCol="0"/>
          <a:lstStyle/>
          <a:p>
            <a:endParaRPr dirty="0"/>
          </a:p>
        </p:txBody>
      </p:sp>
      <p:sp>
        <p:nvSpPr>
          <p:cNvPr id="46" name="object 21">
            <a:extLst>
              <a:ext uri="{FF2B5EF4-FFF2-40B4-BE49-F238E27FC236}">
                <a16:creationId xmlns:a16="http://schemas.microsoft.com/office/drawing/2014/main" id="{098923C6-9C48-298E-9F2F-FD64184F3840}"/>
              </a:ext>
            </a:extLst>
          </p:cNvPr>
          <p:cNvSpPr/>
          <p:nvPr/>
        </p:nvSpPr>
        <p:spPr>
          <a:xfrm>
            <a:off x="9789863" y="4264378"/>
            <a:ext cx="862901" cy="665419"/>
          </a:xfrm>
          <a:custGeom>
            <a:avLst/>
            <a:gdLst/>
            <a:ahLst/>
            <a:cxnLst/>
            <a:rect l="l" t="t" r="r" b="b"/>
            <a:pathLst>
              <a:path w="805179" h="605155">
                <a:moveTo>
                  <a:pt x="1015" y="0"/>
                </a:moveTo>
                <a:lnTo>
                  <a:pt x="0" y="0"/>
                </a:lnTo>
                <a:lnTo>
                  <a:pt x="0" y="387476"/>
                </a:lnTo>
                <a:lnTo>
                  <a:pt x="1015" y="387476"/>
                </a:lnTo>
                <a:lnTo>
                  <a:pt x="52223" y="389188"/>
                </a:lnTo>
                <a:lnTo>
                  <a:pt x="102522" y="394250"/>
                </a:lnTo>
                <a:lnTo>
                  <a:pt x="151802" y="402550"/>
                </a:lnTo>
                <a:lnTo>
                  <a:pt x="199954" y="413977"/>
                </a:lnTo>
                <a:lnTo>
                  <a:pt x="246867" y="428421"/>
                </a:lnTo>
                <a:lnTo>
                  <a:pt x="292433" y="445769"/>
                </a:lnTo>
                <a:lnTo>
                  <a:pt x="336540" y="465912"/>
                </a:lnTo>
                <a:lnTo>
                  <a:pt x="379080" y="488738"/>
                </a:lnTo>
                <a:lnTo>
                  <a:pt x="419943" y="514135"/>
                </a:lnTo>
                <a:lnTo>
                  <a:pt x="459018" y="541993"/>
                </a:lnTo>
                <a:lnTo>
                  <a:pt x="496196" y="572201"/>
                </a:lnTo>
                <a:lnTo>
                  <a:pt x="531367" y="604646"/>
                </a:lnTo>
                <a:lnTo>
                  <a:pt x="531749" y="605027"/>
                </a:lnTo>
                <a:lnTo>
                  <a:pt x="804671" y="329310"/>
                </a:lnTo>
                <a:lnTo>
                  <a:pt x="769489" y="296091"/>
                </a:lnTo>
                <a:lnTo>
                  <a:pt x="732934" y="264366"/>
                </a:lnTo>
                <a:lnTo>
                  <a:pt x="695056" y="234185"/>
                </a:lnTo>
                <a:lnTo>
                  <a:pt x="655902" y="205598"/>
                </a:lnTo>
                <a:lnTo>
                  <a:pt x="615522" y="178652"/>
                </a:lnTo>
                <a:lnTo>
                  <a:pt x="573964" y="153397"/>
                </a:lnTo>
                <a:lnTo>
                  <a:pt x="531276" y="129881"/>
                </a:lnTo>
                <a:lnTo>
                  <a:pt x="487507" y="108154"/>
                </a:lnTo>
                <a:lnTo>
                  <a:pt x="442706" y="88264"/>
                </a:lnTo>
                <a:lnTo>
                  <a:pt x="396920" y="70261"/>
                </a:lnTo>
                <a:lnTo>
                  <a:pt x="350198" y="54193"/>
                </a:lnTo>
                <a:lnTo>
                  <a:pt x="302589" y="40108"/>
                </a:lnTo>
                <a:lnTo>
                  <a:pt x="254141" y="28056"/>
                </a:lnTo>
                <a:lnTo>
                  <a:pt x="204903" y="18086"/>
                </a:lnTo>
                <a:lnTo>
                  <a:pt x="154922" y="10247"/>
                </a:lnTo>
                <a:lnTo>
                  <a:pt x="104249" y="4586"/>
                </a:lnTo>
                <a:lnTo>
                  <a:pt x="52930" y="1154"/>
                </a:lnTo>
                <a:lnTo>
                  <a:pt x="1015" y="0"/>
                </a:lnTo>
                <a:close/>
              </a:path>
            </a:pathLst>
          </a:custGeom>
          <a:solidFill>
            <a:srgbClr val="73B847"/>
          </a:solidFill>
        </p:spPr>
        <p:txBody>
          <a:bodyPr wrap="square" lIns="0" tIns="0" rIns="0" bIns="0" rtlCol="0"/>
          <a:lstStyle/>
          <a:p>
            <a:endParaRPr dirty="0"/>
          </a:p>
        </p:txBody>
      </p:sp>
      <p:sp>
        <p:nvSpPr>
          <p:cNvPr id="47" name="object 22">
            <a:extLst>
              <a:ext uri="{FF2B5EF4-FFF2-40B4-BE49-F238E27FC236}">
                <a16:creationId xmlns:a16="http://schemas.microsoft.com/office/drawing/2014/main" id="{26EEE37B-21C7-9CD7-AEEE-C72BB2BD3080}"/>
              </a:ext>
            </a:extLst>
          </p:cNvPr>
          <p:cNvSpPr/>
          <p:nvPr/>
        </p:nvSpPr>
        <p:spPr>
          <a:xfrm>
            <a:off x="8509393" y="4628033"/>
            <a:ext cx="746409" cy="993716"/>
          </a:xfrm>
          <a:prstGeom prst="rect">
            <a:avLst/>
          </a:prstGeom>
          <a:blipFill>
            <a:blip r:embed="rId5" cstate="print"/>
            <a:stretch>
              <a:fillRect/>
            </a:stretch>
          </a:blipFill>
        </p:spPr>
        <p:txBody>
          <a:bodyPr wrap="square" lIns="0" tIns="0" rIns="0" bIns="0" rtlCol="0"/>
          <a:lstStyle/>
          <a:p>
            <a:endParaRPr dirty="0"/>
          </a:p>
        </p:txBody>
      </p:sp>
      <p:sp>
        <p:nvSpPr>
          <p:cNvPr id="48" name="object 23">
            <a:extLst>
              <a:ext uri="{FF2B5EF4-FFF2-40B4-BE49-F238E27FC236}">
                <a16:creationId xmlns:a16="http://schemas.microsoft.com/office/drawing/2014/main" id="{BD5C2D39-1545-7C5F-81B6-85AA06D28B6F}"/>
              </a:ext>
            </a:extLst>
          </p:cNvPr>
          <p:cNvSpPr/>
          <p:nvPr/>
        </p:nvSpPr>
        <p:spPr>
          <a:xfrm>
            <a:off x="8566557" y="4644776"/>
            <a:ext cx="636968" cy="881873"/>
          </a:xfrm>
          <a:custGeom>
            <a:avLst/>
            <a:gdLst/>
            <a:ahLst/>
            <a:cxnLst/>
            <a:rect l="l" t="t" r="r" b="b"/>
            <a:pathLst>
              <a:path w="594359" h="802005">
                <a:moveTo>
                  <a:pt x="323850" y="0"/>
                </a:moveTo>
                <a:lnTo>
                  <a:pt x="291150" y="34939"/>
                </a:lnTo>
                <a:lnTo>
                  <a:pt x="259928" y="71229"/>
                </a:lnTo>
                <a:lnTo>
                  <a:pt x="230231" y="108821"/>
                </a:lnTo>
                <a:lnTo>
                  <a:pt x="202106" y="147667"/>
                </a:lnTo>
                <a:lnTo>
                  <a:pt x="175601" y="187717"/>
                </a:lnTo>
                <a:lnTo>
                  <a:pt x="150763" y="228924"/>
                </a:lnTo>
                <a:lnTo>
                  <a:pt x="127639" y="271239"/>
                </a:lnTo>
                <a:lnTo>
                  <a:pt x="106277" y="314612"/>
                </a:lnTo>
                <a:lnTo>
                  <a:pt x="86725" y="358997"/>
                </a:lnTo>
                <a:lnTo>
                  <a:pt x="69029" y="404343"/>
                </a:lnTo>
                <a:lnTo>
                  <a:pt x="53238" y="450602"/>
                </a:lnTo>
                <a:lnTo>
                  <a:pt x="39398" y="497727"/>
                </a:lnTo>
                <a:lnTo>
                  <a:pt x="27557" y="545667"/>
                </a:lnTo>
                <a:lnTo>
                  <a:pt x="17763" y="594375"/>
                </a:lnTo>
                <a:lnTo>
                  <a:pt x="10062" y="643801"/>
                </a:lnTo>
                <a:lnTo>
                  <a:pt x="4504" y="693898"/>
                </a:lnTo>
                <a:lnTo>
                  <a:pt x="1133" y="744617"/>
                </a:lnTo>
                <a:lnTo>
                  <a:pt x="0" y="795909"/>
                </a:lnTo>
                <a:lnTo>
                  <a:pt x="0" y="801624"/>
                </a:lnTo>
                <a:lnTo>
                  <a:pt x="388238" y="801624"/>
                </a:lnTo>
                <a:lnTo>
                  <a:pt x="388238" y="795909"/>
                </a:lnTo>
                <a:lnTo>
                  <a:pt x="390154" y="741736"/>
                </a:lnTo>
                <a:lnTo>
                  <a:pt x="395813" y="688615"/>
                </a:lnTo>
                <a:lnTo>
                  <a:pt x="405087" y="636670"/>
                </a:lnTo>
                <a:lnTo>
                  <a:pt x="417848" y="586027"/>
                </a:lnTo>
                <a:lnTo>
                  <a:pt x="433967" y="536811"/>
                </a:lnTo>
                <a:lnTo>
                  <a:pt x="453315" y="489148"/>
                </a:lnTo>
                <a:lnTo>
                  <a:pt x="475763" y="443163"/>
                </a:lnTo>
                <a:lnTo>
                  <a:pt x="501182" y="398981"/>
                </a:lnTo>
                <a:lnTo>
                  <a:pt x="529443" y="356729"/>
                </a:lnTo>
                <a:lnTo>
                  <a:pt x="560418" y="316530"/>
                </a:lnTo>
                <a:lnTo>
                  <a:pt x="593978" y="278511"/>
                </a:lnTo>
                <a:lnTo>
                  <a:pt x="594359" y="278511"/>
                </a:lnTo>
                <a:lnTo>
                  <a:pt x="323850" y="0"/>
                </a:lnTo>
                <a:close/>
              </a:path>
            </a:pathLst>
          </a:custGeom>
          <a:solidFill>
            <a:srgbClr val="E73C1F"/>
          </a:solidFill>
        </p:spPr>
        <p:txBody>
          <a:bodyPr wrap="square" lIns="0" tIns="0" rIns="0" bIns="0" rtlCol="0"/>
          <a:lstStyle/>
          <a:p>
            <a:endParaRPr dirty="0"/>
          </a:p>
        </p:txBody>
      </p:sp>
      <p:sp>
        <p:nvSpPr>
          <p:cNvPr id="49" name="object 24">
            <a:extLst>
              <a:ext uri="{FF2B5EF4-FFF2-40B4-BE49-F238E27FC236}">
                <a16:creationId xmlns:a16="http://schemas.microsoft.com/office/drawing/2014/main" id="{BAF23547-723E-F66D-52EB-E5384B027D4F}"/>
              </a:ext>
            </a:extLst>
          </p:cNvPr>
          <p:cNvSpPr/>
          <p:nvPr/>
        </p:nvSpPr>
        <p:spPr>
          <a:xfrm>
            <a:off x="10317403" y="4624654"/>
            <a:ext cx="751282" cy="998771"/>
          </a:xfrm>
          <a:prstGeom prst="rect">
            <a:avLst/>
          </a:prstGeom>
          <a:blipFill>
            <a:blip r:embed="rId6" cstate="print"/>
            <a:stretch>
              <a:fillRect/>
            </a:stretch>
          </a:blipFill>
        </p:spPr>
        <p:txBody>
          <a:bodyPr wrap="square" lIns="0" tIns="0" rIns="0" bIns="0" rtlCol="0"/>
          <a:lstStyle/>
          <a:p>
            <a:endParaRPr dirty="0"/>
          </a:p>
        </p:txBody>
      </p:sp>
      <p:sp>
        <p:nvSpPr>
          <p:cNvPr id="50" name="object 25">
            <a:extLst>
              <a:ext uri="{FF2B5EF4-FFF2-40B4-BE49-F238E27FC236}">
                <a16:creationId xmlns:a16="http://schemas.microsoft.com/office/drawing/2014/main" id="{49355160-623A-1163-10F1-F5E63403326F}"/>
              </a:ext>
            </a:extLst>
          </p:cNvPr>
          <p:cNvSpPr/>
          <p:nvPr/>
        </p:nvSpPr>
        <p:spPr>
          <a:xfrm>
            <a:off x="10374565" y="4641426"/>
            <a:ext cx="642412" cy="886760"/>
          </a:xfrm>
          <a:custGeom>
            <a:avLst/>
            <a:gdLst/>
            <a:ahLst/>
            <a:cxnLst/>
            <a:rect l="l" t="t" r="r" b="b"/>
            <a:pathLst>
              <a:path w="599440" h="806450">
                <a:moveTo>
                  <a:pt x="272669" y="0"/>
                </a:moveTo>
                <a:lnTo>
                  <a:pt x="0" y="275970"/>
                </a:lnTo>
                <a:lnTo>
                  <a:pt x="31603" y="310883"/>
                </a:lnTo>
                <a:lnTo>
                  <a:pt x="61001" y="347733"/>
                </a:lnTo>
                <a:lnTo>
                  <a:pt x="88092" y="386413"/>
                </a:lnTo>
                <a:lnTo>
                  <a:pt x="112771" y="426818"/>
                </a:lnTo>
                <a:lnTo>
                  <a:pt x="134934" y="468843"/>
                </a:lnTo>
                <a:lnTo>
                  <a:pt x="154479" y="512381"/>
                </a:lnTo>
                <a:lnTo>
                  <a:pt x="171301" y="557327"/>
                </a:lnTo>
                <a:lnTo>
                  <a:pt x="185297" y="603574"/>
                </a:lnTo>
                <a:lnTo>
                  <a:pt x="196363" y="651017"/>
                </a:lnTo>
                <a:lnTo>
                  <a:pt x="204396" y="699551"/>
                </a:lnTo>
                <a:lnTo>
                  <a:pt x="209292" y="749068"/>
                </a:lnTo>
                <a:lnTo>
                  <a:pt x="210947" y="799464"/>
                </a:lnTo>
                <a:lnTo>
                  <a:pt x="210947" y="806195"/>
                </a:lnTo>
                <a:lnTo>
                  <a:pt x="598932" y="806195"/>
                </a:lnTo>
                <a:lnTo>
                  <a:pt x="598932" y="799464"/>
                </a:lnTo>
                <a:lnTo>
                  <a:pt x="597786" y="747881"/>
                </a:lnTo>
                <a:lnTo>
                  <a:pt x="594382" y="696881"/>
                </a:lnTo>
                <a:lnTo>
                  <a:pt x="588769" y="646512"/>
                </a:lnTo>
                <a:lnTo>
                  <a:pt x="580995" y="596823"/>
                </a:lnTo>
                <a:lnTo>
                  <a:pt x="571110" y="547864"/>
                </a:lnTo>
                <a:lnTo>
                  <a:pt x="559162" y="499683"/>
                </a:lnTo>
                <a:lnTo>
                  <a:pt x="545199" y="452330"/>
                </a:lnTo>
                <a:lnTo>
                  <a:pt x="529272" y="405852"/>
                </a:lnTo>
                <a:lnTo>
                  <a:pt x="511429" y="360298"/>
                </a:lnTo>
                <a:lnTo>
                  <a:pt x="491718" y="315719"/>
                </a:lnTo>
                <a:lnTo>
                  <a:pt x="470188" y="272162"/>
                </a:lnTo>
                <a:lnTo>
                  <a:pt x="446889" y="229677"/>
                </a:lnTo>
                <a:lnTo>
                  <a:pt x="421869" y="188311"/>
                </a:lnTo>
                <a:lnTo>
                  <a:pt x="395177" y="148115"/>
                </a:lnTo>
                <a:lnTo>
                  <a:pt x="366863" y="109137"/>
                </a:lnTo>
                <a:lnTo>
                  <a:pt x="336974" y="71426"/>
                </a:lnTo>
                <a:lnTo>
                  <a:pt x="305559" y="35030"/>
                </a:lnTo>
                <a:lnTo>
                  <a:pt x="272669" y="0"/>
                </a:lnTo>
                <a:close/>
              </a:path>
            </a:pathLst>
          </a:custGeom>
          <a:solidFill>
            <a:srgbClr val="0D9038"/>
          </a:solidFill>
        </p:spPr>
        <p:txBody>
          <a:bodyPr wrap="square" lIns="0" tIns="0" rIns="0" bIns="0" rtlCol="0"/>
          <a:lstStyle/>
          <a:p>
            <a:endParaRPr dirty="0"/>
          </a:p>
        </p:txBody>
      </p:sp>
      <p:sp>
        <p:nvSpPr>
          <p:cNvPr id="51" name="object 26">
            <a:extLst>
              <a:ext uri="{FF2B5EF4-FFF2-40B4-BE49-F238E27FC236}">
                <a16:creationId xmlns:a16="http://schemas.microsoft.com/office/drawing/2014/main" id="{184E8EB0-618D-9E56-F1DD-B37163EDD827}"/>
              </a:ext>
            </a:extLst>
          </p:cNvPr>
          <p:cNvSpPr/>
          <p:nvPr/>
        </p:nvSpPr>
        <p:spPr>
          <a:xfrm>
            <a:off x="9666485" y="5454923"/>
            <a:ext cx="288541" cy="296052"/>
          </a:xfrm>
          <a:custGeom>
            <a:avLst/>
            <a:gdLst/>
            <a:ahLst/>
            <a:cxnLst/>
            <a:rect l="l" t="t" r="r" b="b"/>
            <a:pathLst>
              <a:path w="269240" h="269239">
                <a:moveTo>
                  <a:pt x="117848" y="0"/>
                </a:moveTo>
                <a:lnTo>
                  <a:pt x="77894" y="11412"/>
                </a:lnTo>
                <a:lnTo>
                  <a:pt x="42939" y="34596"/>
                </a:lnTo>
                <a:lnTo>
                  <a:pt x="16030" y="68680"/>
                </a:lnTo>
                <a:lnTo>
                  <a:pt x="1236" y="109488"/>
                </a:lnTo>
                <a:lnTo>
                  <a:pt x="0" y="151393"/>
                </a:lnTo>
                <a:lnTo>
                  <a:pt x="11431" y="191347"/>
                </a:lnTo>
                <a:lnTo>
                  <a:pt x="34639" y="226302"/>
                </a:lnTo>
                <a:lnTo>
                  <a:pt x="68735" y="253211"/>
                </a:lnTo>
                <a:lnTo>
                  <a:pt x="109542" y="267956"/>
                </a:lnTo>
                <a:lnTo>
                  <a:pt x="151439" y="269187"/>
                </a:lnTo>
                <a:lnTo>
                  <a:pt x="191374" y="257774"/>
                </a:lnTo>
                <a:lnTo>
                  <a:pt x="226292" y="234590"/>
                </a:lnTo>
                <a:lnTo>
                  <a:pt x="253139" y="200506"/>
                </a:lnTo>
                <a:lnTo>
                  <a:pt x="267946" y="159698"/>
                </a:lnTo>
                <a:lnTo>
                  <a:pt x="269214" y="117794"/>
                </a:lnTo>
                <a:lnTo>
                  <a:pt x="257821" y="77839"/>
                </a:lnTo>
                <a:lnTo>
                  <a:pt x="234644" y="42884"/>
                </a:lnTo>
                <a:lnTo>
                  <a:pt x="200561" y="15975"/>
                </a:lnTo>
                <a:lnTo>
                  <a:pt x="159753" y="1230"/>
                </a:lnTo>
                <a:lnTo>
                  <a:pt x="117848" y="0"/>
                </a:lnTo>
                <a:close/>
              </a:path>
            </a:pathLst>
          </a:custGeom>
          <a:solidFill>
            <a:srgbClr val="383737"/>
          </a:solidFill>
        </p:spPr>
        <p:txBody>
          <a:bodyPr wrap="square" lIns="0" tIns="0" rIns="0" bIns="0" rtlCol="0"/>
          <a:lstStyle/>
          <a:p>
            <a:endParaRPr dirty="0"/>
          </a:p>
        </p:txBody>
      </p:sp>
      <p:sp>
        <p:nvSpPr>
          <p:cNvPr id="52" name="object 27">
            <a:extLst>
              <a:ext uri="{FF2B5EF4-FFF2-40B4-BE49-F238E27FC236}">
                <a16:creationId xmlns:a16="http://schemas.microsoft.com/office/drawing/2014/main" id="{2B59817A-0C24-91A1-EE9D-AD37947BE327}"/>
              </a:ext>
            </a:extLst>
          </p:cNvPr>
          <p:cNvSpPr/>
          <p:nvPr/>
        </p:nvSpPr>
        <p:spPr>
          <a:xfrm>
            <a:off x="9710038" y="5454923"/>
            <a:ext cx="216752" cy="222514"/>
          </a:xfrm>
          <a:prstGeom prst="rect">
            <a:avLst/>
          </a:prstGeom>
          <a:blipFill>
            <a:blip r:embed="rId7" cstate="print"/>
            <a:stretch>
              <a:fillRect/>
            </a:stretch>
          </a:blipFill>
        </p:spPr>
        <p:txBody>
          <a:bodyPr wrap="square" lIns="0" tIns="0" rIns="0" bIns="0" rtlCol="0"/>
          <a:lstStyle/>
          <a:p>
            <a:endParaRPr dirty="0"/>
          </a:p>
        </p:txBody>
      </p:sp>
      <p:sp>
        <p:nvSpPr>
          <p:cNvPr id="53" name="object 28">
            <a:extLst>
              <a:ext uri="{FF2B5EF4-FFF2-40B4-BE49-F238E27FC236}">
                <a16:creationId xmlns:a16="http://schemas.microsoft.com/office/drawing/2014/main" id="{E332D8E5-632D-6B6F-8218-72CA829972C3}"/>
              </a:ext>
            </a:extLst>
          </p:cNvPr>
          <p:cNvSpPr/>
          <p:nvPr/>
        </p:nvSpPr>
        <p:spPr>
          <a:xfrm rot="4247677">
            <a:off x="9715097" y="4836913"/>
            <a:ext cx="502886" cy="823421"/>
          </a:xfrm>
          <a:custGeom>
            <a:avLst/>
            <a:gdLst/>
            <a:ahLst/>
            <a:cxnLst/>
            <a:rect l="l" t="t" r="r" b="b"/>
            <a:pathLst>
              <a:path w="875029" h="513714">
                <a:moveTo>
                  <a:pt x="9525" y="0"/>
                </a:moveTo>
                <a:lnTo>
                  <a:pt x="4699" y="1524"/>
                </a:lnTo>
                <a:lnTo>
                  <a:pt x="2540" y="5587"/>
                </a:lnTo>
                <a:lnTo>
                  <a:pt x="0" y="9651"/>
                </a:lnTo>
                <a:lnTo>
                  <a:pt x="1397" y="14859"/>
                </a:lnTo>
                <a:lnTo>
                  <a:pt x="5461" y="17145"/>
                </a:lnTo>
                <a:lnTo>
                  <a:pt x="839216" y="513461"/>
                </a:lnTo>
                <a:lnTo>
                  <a:pt x="833120" y="466089"/>
                </a:lnTo>
                <a:lnTo>
                  <a:pt x="874649" y="449834"/>
                </a:lnTo>
                <a:lnTo>
                  <a:pt x="874649" y="449452"/>
                </a:lnTo>
                <a:lnTo>
                  <a:pt x="13589" y="2286"/>
                </a:lnTo>
                <a:lnTo>
                  <a:pt x="9525" y="0"/>
                </a:lnTo>
                <a:close/>
              </a:path>
            </a:pathLst>
          </a:custGeom>
          <a:solidFill>
            <a:srgbClr val="000000"/>
          </a:solidFill>
        </p:spPr>
        <p:txBody>
          <a:bodyPr wrap="square" lIns="0" tIns="0" rIns="0" bIns="0" rtlCol="0"/>
          <a:lstStyle/>
          <a:p>
            <a:endParaRPr dirty="0"/>
          </a:p>
        </p:txBody>
      </p:sp>
      <p:sp>
        <p:nvSpPr>
          <p:cNvPr id="54" name="object 30">
            <a:extLst>
              <a:ext uri="{FF2B5EF4-FFF2-40B4-BE49-F238E27FC236}">
                <a16:creationId xmlns:a16="http://schemas.microsoft.com/office/drawing/2014/main" id="{44160FFD-C926-427A-7738-4CB630A3846C}"/>
              </a:ext>
            </a:extLst>
          </p:cNvPr>
          <p:cNvSpPr/>
          <p:nvPr/>
        </p:nvSpPr>
        <p:spPr>
          <a:xfrm>
            <a:off x="9763885" y="5579656"/>
            <a:ext cx="72173" cy="73991"/>
          </a:xfrm>
          <a:prstGeom prst="rect">
            <a:avLst/>
          </a:prstGeom>
          <a:blipFill>
            <a:blip r:embed="rId8" cstate="print"/>
            <a:stretch>
              <a:fillRect/>
            </a:stretch>
          </a:blipFill>
        </p:spPr>
        <p:txBody>
          <a:bodyPr wrap="square" lIns="0" tIns="0" rIns="0" bIns="0" rtlCol="0"/>
          <a:lstStyle/>
          <a:p>
            <a:endParaRPr dirty="0"/>
          </a:p>
        </p:txBody>
      </p:sp>
      <p:sp>
        <p:nvSpPr>
          <p:cNvPr id="55" name="object 32">
            <a:extLst>
              <a:ext uri="{FF2B5EF4-FFF2-40B4-BE49-F238E27FC236}">
                <a16:creationId xmlns:a16="http://schemas.microsoft.com/office/drawing/2014/main" id="{3E64B03D-14F5-1A39-0D6D-56B8C7299882}"/>
              </a:ext>
            </a:extLst>
          </p:cNvPr>
          <p:cNvSpPr txBox="1"/>
          <p:nvPr/>
        </p:nvSpPr>
        <p:spPr>
          <a:xfrm>
            <a:off x="9982042" y="4038600"/>
            <a:ext cx="990758" cy="382156"/>
          </a:xfrm>
          <a:prstGeom prst="rect">
            <a:avLst/>
          </a:prstGeom>
        </p:spPr>
        <p:txBody>
          <a:bodyPr vert="horz" wrap="square" lIns="0" tIns="12700" rIns="0" bIns="0" rtlCol="0">
            <a:spAutoFit/>
          </a:bodyPr>
          <a:lstStyle/>
          <a:p>
            <a:pPr marL="12700">
              <a:lnSpc>
                <a:spcPct val="100000"/>
              </a:lnSpc>
              <a:spcBef>
                <a:spcPts val="100"/>
              </a:spcBef>
            </a:pPr>
            <a:r>
              <a:rPr lang="en-CA" sz="2400" b="1" spc="-5" dirty="0">
                <a:latin typeface="Segoe UI Black"/>
                <a:cs typeface="Segoe UI Black"/>
              </a:rPr>
              <a:t>72</a:t>
            </a:r>
            <a:r>
              <a:rPr sz="2400" b="1" spc="-85" dirty="0">
                <a:latin typeface="Segoe UI Black"/>
                <a:cs typeface="Segoe UI Black"/>
              </a:rPr>
              <a:t> </a:t>
            </a:r>
            <a:r>
              <a:rPr sz="2400" b="1" dirty="0">
                <a:latin typeface="Segoe UI Black"/>
                <a:cs typeface="Segoe UI Black"/>
              </a:rPr>
              <a:t>%</a:t>
            </a:r>
            <a:endParaRPr sz="2400" dirty="0">
              <a:latin typeface="Segoe UI Black"/>
              <a:cs typeface="Segoe UI Black"/>
            </a:endParaRPr>
          </a:p>
        </p:txBody>
      </p:sp>
    </p:spTree>
    <p:extLst>
      <p:ext uri="{BB962C8B-B14F-4D97-AF65-F5344CB8AC3E}">
        <p14:creationId xmlns:p14="http://schemas.microsoft.com/office/powerpoint/2010/main" val="4017772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3877" y="104902"/>
            <a:ext cx="4857648" cy="443070"/>
          </a:xfrm>
          <a:prstGeom prst="rect">
            <a:avLst/>
          </a:prstGeom>
        </p:spPr>
        <p:txBody>
          <a:bodyPr vert="horz" wrap="square" lIns="0" tIns="12065" rIns="0" bIns="0" rtlCol="0">
            <a:spAutoFit/>
          </a:bodyPr>
          <a:lstStyle/>
          <a:p>
            <a:pPr marL="12700">
              <a:lnSpc>
                <a:spcPct val="100000"/>
              </a:lnSpc>
              <a:spcBef>
                <a:spcPts val="95"/>
              </a:spcBef>
            </a:pPr>
            <a:r>
              <a:rPr lang="fr-FR" sz="2800" b="1" spc="-40" noProof="0" dirty="0">
                <a:solidFill>
                  <a:srgbClr val="FFC000"/>
                </a:solidFill>
                <a:latin typeface="Segoe UI" panose="020B0502040204020203" pitchFamily="34" charset="0"/>
                <a:cs typeface="Segoe UI" panose="020B0502040204020203" pitchFamily="34" charset="0"/>
              </a:rPr>
              <a:t>Résultat</a:t>
            </a:r>
            <a:r>
              <a:rPr lang="en-CA" sz="2800" b="1" spc="-40" dirty="0">
                <a:solidFill>
                  <a:srgbClr val="FFC000"/>
                </a:solidFill>
                <a:latin typeface="Segoe UI" panose="020B0502040204020203" pitchFamily="34" charset="0"/>
                <a:cs typeface="Segoe UI" panose="020B0502040204020203" pitchFamily="34" charset="0"/>
              </a:rPr>
              <a:t> </a:t>
            </a:r>
            <a:r>
              <a:rPr lang="fr-FR" sz="2800" b="1" spc="-40" noProof="0" dirty="0">
                <a:solidFill>
                  <a:srgbClr val="FFC000"/>
                </a:solidFill>
                <a:latin typeface="Segoe UI" panose="020B0502040204020203" pitchFamily="34" charset="0"/>
                <a:cs typeface="Segoe UI" panose="020B0502040204020203" pitchFamily="34" charset="0"/>
              </a:rPr>
              <a:t>Stratégique</a:t>
            </a:r>
            <a:r>
              <a:rPr lang="en-CA" sz="2800" b="1" spc="-40" dirty="0">
                <a:solidFill>
                  <a:srgbClr val="FFC000"/>
                </a:solidFill>
                <a:latin typeface="Segoe UI" panose="020B0502040204020203" pitchFamily="34" charset="0"/>
                <a:cs typeface="Segoe UI" panose="020B0502040204020203" pitchFamily="34" charset="0"/>
              </a:rPr>
              <a:t> </a:t>
            </a:r>
            <a:r>
              <a:rPr sz="2800" b="1" spc="-5" dirty="0">
                <a:solidFill>
                  <a:srgbClr val="FFC000"/>
                </a:solidFill>
                <a:latin typeface="Segoe UI" panose="020B0502040204020203" pitchFamily="34" charset="0"/>
                <a:cs typeface="Segoe UI" panose="020B0502040204020203" pitchFamily="34" charset="0"/>
              </a:rPr>
              <a:t>1</a:t>
            </a:r>
            <a:endParaRPr sz="2800" b="1" dirty="0">
              <a:solidFill>
                <a:srgbClr val="FFC000"/>
              </a:solidFill>
              <a:latin typeface="Segoe UI" panose="020B0502040204020203" pitchFamily="34" charset="0"/>
              <a:cs typeface="Segoe UI" panose="020B0502040204020203" pitchFamily="34" charset="0"/>
            </a:endParaRPr>
          </a:p>
        </p:txBody>
      </p:sp>
      <p:sp>
        <p:nvSpPr>
          <p:cNvPr id="3" name="object 3"/>
          <p:cNvSpPr txBox="1">
            <a:spLocks noGrp="1"/>
          </p:cNvSpPr>
          <p:nvPr>
            <p:ph type="title"/>
          </p:nvPr>
        </p:nvSpPr>
        <p:spPr>
          <a:xfrm>
            <a:off x="449808" y="729295"/>
            <a:ext cx="6112156" cy="427040"/>
          </a:xfrm>
          <a:prstGeom prst="rect">
            <a:avLst/>
          </a:prstGeom>
        </p:spPr>
        <p:txBody>
          <a:bodyPr vert="horz" wrap="square" lIns="0" tIns="13335" rIns="0" bIns="0" rtlCol="0">
            <a:spAutoFit/>
          </a:bodyPr>
          <a:lstStyle/>
          <a:p>
            <a:pPr marL="12700">
              <a:lnSpc>
                <a:spcPts val="3650"/>
              </a:lnSpc>
              <a:spcBef>
                <a:spcPts val="105"/>
              </a:spcBef>
            </a:pPr>
            <a:r>
              <a:rPr lang="fr-FR" sz="2000" b="1" i="0" u="none" strike="noStrike" dirty="0">
                <a:solidFill>
                  <a:schemeClr val="bg1"/>
                </a:solidFill>
                <a:effectLst/>
                <a:latin typeface="Century Gothic" panose="020B0502020202020204" pitchFamily="34" charset="0"/>
              </a:rPr>
              <a:t>Des jeunes responsabilisés, confiants et engagés</a:t>
            </a:r>
            <a:r>
              <a:rPr lang="fr-FR" sz="2000" dirty="0">
                <a:solidFill>
                  <a:schemeClr val="bg1"/>
                </a:solidFill>
              </a:rPr>
              <a:t> </a:t>
            </a:r>
            <a:endParaRPr sz="2000" dirty="0">
              <a:solidFill>
                <a:schemeClr val="bg1"/>
              </a:solidFill>
            </a:endParaRPr>
          </a:p>
        </p:txBody>
      </p:sp>
      <p:sp>
        <p:nvSpPr>
          <p:cNvPr id="5" name="object 5"/>
          <p:cNvSpPr txBox="1"/>
          <p:nvPr/>
        </p:nvSpPr>
        <p:spPr>
          <a:xfrm>
            <a:off x="472107" y="3471412"/>
            <a:ext cx="8748093" cy="1864613"/>
          </a:xfrm>
          <a:prstGeom prst="rect">
            <a:avLst/>
          </a:prstGeom>
        </p:spPr>
        <p:txBody>
          <a:bodyPr vert="horz" wrap="square" lIns="0" tIns="33020" rIns="0" bIns="0" rtlCol="0" anchor="ctr">
            <a:spAutoFit/>
          </a:bodyPr>
          <a:lstStyle/>
          <a:p>
            <a:pPr marL="12700" marR="5080">
              <a:spcBef>
                <a:spcPts val="260"/>
              </a:spcBef>
            </a:pPr>
            <a:r>
              <a:rPr lang="fr-FR" sz="2800" b="1" i="0" u="none" strike="noStrike" dirty="0">
                <a:solidFill>
                  <a:srgbClr val="FFC000"/>
                </a:solidFill>
                <a:effectLst/>
                <a:latin typeface="Segoe UI" panose="020B0502040204020203" pitchFamily="34" charset="0"/>
                <a:cs typeface="Segoe UI" panose="020B0502040204020203" pitchFamily="34" charset="0"/>
              </a:rPr>
              <a:t>1.1</a:t>
            </a:r>
            <a:r>
              <a:rPr lang="fr-FR" sz="1800" b="0" i="0" u="none" strike="noStrike" dirty="0">
                <a:solidFill>
                  <a:srgbClr val="000000"/>
                </a:solidFill>
                <a:effectLst/>
                <a:latin typeface="Segoe UI" panose="020B0502040204020203" pitchFamily="34" charset="0"/>
                <a:cs typeface="Segoe UI" panose="020B0502040204020203"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Procéder à un examen complet de notre processus d'admission, réévaluer les éléments clés de notre approche de guérison et réviser les ateliers existants pour répondre aux besoins changeants des jeunes.</a:t>
            </a:r>
            <a:r>
              <a:rPr lang="fr-FR" sz="2000" dirty="0">
                <a:latin typeface="Segoe UI" panose="020B0502040204020203" pitchFamily="34" charset="0"/>
                <a:cs typeface="Segoe UI" panose="020B0502040204020203" pitchFamily="34" charset="0"/>
              </a:rPr>
              <a:t> </a:t>
            </a:r>
          </a:p>
          <a:p>
            <a:pPr marL="12700" marR="5080" algn="just">
              <a:spcBef>
                <a:spcPts val="260"/>
              </a:spcBef>
            </a:pPr>
            <a:endParaRPr lang="fr-FR" sz="2000" dirty="0">
              <a:latin typeface="Segoe UI" panose="020B0502040204020203" pitchFamily="34" charset="0"/>
              <a:cs typeface="Segoe UI" panose="020B0502040204020203" pitchFamily="34" charset="0"/>
            </a:endParaRPr>
          </a:p>
          <a:p>
            <a:pPr marL="12700" marR="5080" algn="just">
              <a:spcBef>
                <a:spcPts val="260"/>
              </a:spcBef>
            </a:pPr>
            <a:endParaRPr lang="fr-FR" sz="2600" dirty="0">
              <a:latin typeface="Segoe UI"/>
              <a:cs typeface="Segoe UI"/>
            </a:endParaRPr>
          </a:p>
        </p:txBody>
      </p:sp>
      <p:sp>
        <p:nvSpPr>
          <p:cNvPr id="6" name="object 6"/>
          <p:cNvSpPr/>
          <p:nvPr/>
        </p:nvSpPr>
        <p:spPr>
          <a:xfrm>
            <a:off x="417151" y="2005597"/>
            <a:ext cx="11262360" cy="4151629"/>
          </a:xfrm>
          <a:custGeom>
            <a:avLst/>
            <a:gdLst/>
            <a:ahLst/>
            <a:cxnLst/>
            <a:rect l="l" t="t" r="r" b="b"/>
            <a:pathLst>
              <a:path w="11262360" h="4151629">
                <a:moveTo>
                  <a:pt x="0" y="0"/>
                </a:moveTo>
                <a:lnTo>
                  <a:pt x="11262360" y="0"/>
                </a:lnTo>
                <a:lnTo>
                  <a:pt x="11262360" y="4151376"/>
                </a:lnTo>
              </a:path>
            </a:pathLst>
          </a:custGeom>
          <a:ln w="19050">
            <a:solidFill>
              <a:srgbClr val="CA9F36"/>
            </a:solidFill>
          </a:ln>
        </p:spPr>
        <p:txBody>
          <a:bodyPr wrap="square" lIns="0" tIns="0" rIns="0" bIns="0" rtlCol="0"/>
          <a:lstStyle/>
          <a:p>
            <a:endParaRPr dirty="0"/>
          </a:p>
        </p:txBody>
      </p:sp>
      <p:sp>
        <p:nvSpPr>
          <p:cNvPr id="30" name="object 30"/>
          <p:cNvSpPr/>
          <p:nvPr/>
        </p:nvSpPr>
        <p:spPr>
          <a:xfrm>
            <a:off x="8147883" y="1869130"/>
            <a:ext cx="66659" cy="66659"/>
          </a:xfrm>
          <a:prstGeom prst="rect">
            <a:avLst/>
          </a:prstGeom>
          <a:blipFill>
            <a:blip r:embed="rId3" cstate="print"/>
            <a:stretch>
              <a:fillRect/>
            </a:stretch>
          </a:blipFill>
        </p:spPr>
        <p:txBody>
          <a:bodyPr wrap="square" lIns="0" tIns="0" rIns="0" bIns="0" rtlCol="0"/>
          <a:lstStyle/>
          <a:p>
            <a:endParaRPr dirty="0"/>
          </a:p>
        </p:txBody>
      </p:sp>
      <p:sp>
        <p:nvSpPr>
          <p:cNvPr id="8" name="ZoneTexte 7">
            <a:extLst>
              <a:ext uri="{FF2B5EF4-FFF2-40B4-BE49-F238E27FC236}">
                <a16:creationId xmlns:a16="http://schemas.microsoft.com/office/drawing/2014/main" id="{A23E4CAC-A6FC-151C-6F7B-A05EFB7B8C92}"/>
              </a:ext>
            </a:extLst>
          </p:cNvPr>
          <p:cNvSpPr txBox="1"/>
          <p:nvPr/>
        </p:nvSpPr>
        <p:spPr>
          <a:xfrm>
            <a:off x="9933385" y="3076598"/>
            <a:ext cx="1381212" cy="307777"/>
          </a:xfrm>
          <a:prstGeom prst="rect">
            <a:avLst/>
          </a:prstGeom>
          <a:noFill/>
        </p:spPr>
        <p:txBody>
          <a:bodyPr wrap="none" rtlCol="0">
            <a:spAutoFit/>
          </a:bodyPr>
          <a:lstStyle/>
          <a:p>
            <a:r>
              <a:rPr lang="fr-CA" sz="1400" dirty="0"/>
              <a:t>En octobre 2024</a:t>
            </a:r>
          </a:p>
        </p:txBody>
      </p:sp>
      <p:sp>
        <p:nvSpPr>
          <p:cNvPr id="9" name="ZoneTexte 8">
            <a:extLst>
              <a:ext uri="{FF2B5EF4-FFF2-40B4-BE49-F238E27FC236}">
                <a16:creationId xmlns:a16="http://schemas.microsoft.com/office/drawing/2014/main" id="{B5B18610-B9F5-67C2-53F8-2356C90BC7A2}"/>
              </a:ext>
            </a:extLst>
          </p:cNvPr>
          <p:cNvSpPr txBox="1"/>
          <p:nvPr/>
        </p:nvSpPr>
        <p:spPr>
          <a:xfrm>
            <a:off x="10054591" y="4602238"/>
            <a:ext cx="1124282" cy="307777"/>
          </a:xfrm>
          <a:prstGeom prst="rect">
            <a:avLst/>
          </a:prstGeom>
          <a:noFill/>
        </p:spPr>
        <p:txBody>
          <a:bodyPr wrap="none" rtlCol="0">
            <a:spAutoFit/>
          </a:bodyPr>
          <a:lstStyle/>
          <a:p>
            <a:r>
              <a:rPr lang="fr-CA" sz="1400" dirty="0"/>
              <a:t>En avril 2025</a:t>
            </a:r>
          </a:p>
        </p:txBody>
      </p:sp>
      <p:graphicFrame>
        <p:nvGraphicFramePr>
          <p:cNvPr id="15" name="Chart 14">
            <a:extLst>
              <a:ext uri="{FF2B5EF4-FFF2-40B4-BE49-F238E27FC236}">
                <a16:creationId xmlns:a16="http://schemas.microsoft.com/office/drawing/2014/main" id="{24C1493D-6410-E18F-4379-9301C98EBF1D}"/>
              </a:ext>
            </a:extLst>
          </p:cNvPr>
          <p:cNvGraphicFramePr>
            <a:graphicFrameLocks/>
          </p:cNvGraphicFramePr>
          <p:nvPr>
            <p:extLst>
              <p:ext uri="{D42A27DB-BD31-4B8C-83A1-F6EECF244321}">
                <p14:modId xmlns:p14="http://schemas.microsoft.com/office/powerpoint/2010/main" val="2617302289"/>
              </p:ext>
            </p:extLst>
          </p:nvPr>
        </p:nvGraphicFramePr>
        <p:xfrm>
          <a:off x="9906000" y="2133600"/>
          <a:ext cx="1373489" cy="11287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BC7A8F87-1EAD-A699-B9CC-CEDBCB2075E8}"/>
              </a:ext>
            </a:extLst>
          </p:cNvPr>
          <p:cNvGraphicFramePr>
            <a:graphicFrameLocks/>
          </p:cNvGraphicFramePr>
          <p:nvPr>
            <p:extLst>
              <p:ext uri="{D42A27DB-BD31-4B8C-83A1-F6EECF244321}">
                <p14:modId xmlns:p14="http://schemas.microsoft.com/office/powerpoint/2010/main" val="1750096696"/>
              </p:ext>
            </p:extLst>
          </p:nvPr>
        </p:nvGraphicFramePr>
        <p:xfrm>
          <a:off x="9898002" y="3575591"/>
          <a:ext cx="1389483" cy="1128713"/>
        </p:xfrm>
        <a:graphic>
          <a:graphicData uri="http://schemas.openxmlformats.org/drawingml/2006/chart">
            <c:chart xmlns:c="http://schemas.openxmlformats.org/drawingml/2006/chart" xmlns:r="http://schemas.openxmlformats.org/officeDocument/2006/relationships" r:id="rId5"/>
          </a:graphicData>
        </a:graphic>
      </p:graphicFrame>
      <p:sp>
        <p:nvSpPr>
          <p:cNvPr id="18" name="ZoneTexte 8">
            <a:extLst>
              <a:ext uri="{FF2B5EF4-FFF2-40B4-BE49-F238E27FC236}">
                <a16:creationId xmlns:a16="http://schemas.microsoft.com/office/drawing/2014/main" id="{EDDC9511-4A74-D712-FC9E-C12BB6A88ADF}"/>
              </a:ext>
            </a:extLst>
          </p:cNvPr>
          <p:cNvSpPr txBox="1"/>
          <p:nvPr/>
        </p:nvSpPr>
        <p:spPr>
          <a:xfrm>
            <a:off x="10053832" y="6108334"/>
            <a:ext cx="1225657" cy="307777"/>
          </a:xfrm>
          <a:prstGeom prst="rect">
            <a:avLst/>
          </a:prstGeom>
          <a:noFill/>
        </p:spPr>
        <p:txBody>
          <a:bodyPr wrap="none" rtlCol="0">
            <a:spAutoFit/>
          </a:bodyPr>
          <a:lstStyle/>
          <a:p>
            <a:r>
              <a:rPr lang="fr-CA" sz="1400" dirty="0"/>
              <a:t>En juillet 2026</a:t>
            </a:r>
          </a:p>
        </p:txBody>
      </p:sp>
      <p:graphicFrame>
        <p:nvGraphicFramePr>
          <p:cNvPr id="19" name="Chart 18">
            <a:extLst>
              <a:ext uri="{FF2B5EF4-FFF2-40B4-BE49-F238E27FC236}">
                <a16:creationId xmlns:a16="http://schemas.microsoft.com/office/drawing/2014/main" id="{57BC1CFF-C36B-E00B-AFC2-3A658904BCFB}"/>
              </a:ext>
            </a:extLst>
          </p:cNvPr>
          <p:cNvGraphicFramePr>
            <a:graphicFrameLocks/>
          </p:cNvGraphicFramePr>
          <p:nvPr>
            <p:extLst>
              <p:ext uri="{D42A27DB-BD31-4B8C-83A1-F6EECF244321}">
                <p14:modId xmlns:p14="http://schemas.microsoft.com/office/powerpoint/2010/main" val="3742075269"/>
              </p:ext>
            </p:extLst>
          </p:nvPr>
        </p:nvGraphicFramePr>
        <p:xfrm>
          <a:off x="9923083" y="5029821"/>
          <a:ext cx="1401816" cy="1128713"/>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14019" y="195452"/>
            <a:ext cx="8771890" cy="462947"/>
          </a:xfrm>
          <a:prstGeom prst="rect">
            <a:avLst/>
          </a:prstGeom>
        </p:spPr>
        <p:txBody>
          <a:bodyPr vert="horz" wrap="square" lIns="0" tIns="0" rIns="0" bIns="0" rtlCol="0">
            <a:spAutoFit/>
          </a:bodyPr>
          <a:lstStyle/>
          <a:p>
            <a:pPr marL="12700">
              <a:lnSpc>
                <a:spcPts val="4025"/>
              </a:lnSpc>
            </a:pPr>
            <a:r>
              <a:rPr lang="fr-FR" sz="2800" spc="-5" noProof="0" dirty="0">
                <a:solidFill>
                  <a:srgbClr val="FFC000"/>
                </a:solidFill>
                <a:latin typeface="Segoe UI" panose="020B0502040204020203" pitchFamily="34" charset="0"/>
                <a:cs typeface="Segoe UI" panose="020B0502040204020203" pitchFamily="34" charset="0"/>
              </a:rPr>
              <a:t>Résultat</a:t>
            </a:r>
            <a:r>
              <a:rPr lang="en-US" sz="2800" spc="-5" dirty="0">
                <a:solidFill>
                  <a:srgbClr val="FFC000"/>
                </a:solidFill>
                <a:latin typeface="Segoe UI" panose="020B0502040204020203" pitchFamily="34" charset="0"/>
                <a:cs typeface="Segoe UI" panose="020B0502040204020203" pitchFamily="34" charset="0"/>
              </a:rPr>
              <a:t> </a:t>
            </a:r>
            <a:r>
              <a:rPr lang="fr-FR" sz="2800" spc="-5" noProof="0" dirty="0">
                <a:solidFill>
                  <a:srgbClr val="FFC000"/>
                </a:solidFill>
                <a:latin typeface="Segoe UI" panose="020B0502040204020203" pitchFamily="34" charset="0"/>
                <a:cs typeface="Segoe UI" panose="020B0502040204020203" pitchFamily="34" charset="0"/>
              </a:rPr>
              <a:t>stratégique</a:t>
            </a:r>
            <a:r>
              <a:rPr lang="en-US" sz="2800" spc="-5" dirty="0">
                <a:solidFill>
                  <a:srgbClr val="FFC000"/>
                </a:solidFill>
                <a:latin typeface="Segoe UI" panose="020B0502040204020203" pitchFamily="34" charset="0"/>
                <a:cs typeface="Segoe UI" panose="020B0502040204020203" pitchFamily="34" charset="0"/>
              </a:rPr>
              <a:t> 1</a:t>
            </a:r>
            <a:endParaRPr sz="2800" dirty="0">
              <a:solidFill>
                <a:srgbClr val="FFC000"/>
              </a:solidFill>
              <a:latin typeface="Segoe UI" panose="020B0502040204020203" pitchFamily="34" charset="0"/>
              <a:cs typeface="Segoe UI" panose="020B0502040204020203" pitchFamily="34" charset="0"/>
            </a:endParaRPr>
          </a:p>
        </p:txBody>
      </p:sp>
      <p:sp>
        <p:nvSpPr>
          <p:cNvPr id="7" name="object 7"/>
          <p:cNvSpPr txBox="1"/>
          <p:nvPr/>
        </p:nvSpPr>
        <p:spPr>
          <a:xfrm>
            <a:off x="414019" y="2699756"/>
            <a:ext cx="7967981" cy="1709058"/>
          </a:xfrm>
          <a:prstGeom prst="rect">
            <a:avLst/>
          </a:prstGeom>
        </p:spPr>
        <p:txBody>
          <a:bodyPr vert="horz" wrap="square" lIns="0" tIns="31115" rIns="0" bIns="0" rtlCol="0" anchor="ctr">
            <a:spAutoFit/>
          </a:bodyPr>
          <a:lstStyle/>
          <a:p>
            <a:pPr marL="177800" marR="5080" algn="just">
              <a:lnSpc>
                <a:spcPct val="95000"/>
              </a:lnSpc>
              <a:spcBef>
                <a:spcPts val="245"/>
              </a:spcBef>
            </a:pPr>
            <a:r>
              <a:rPr lang="fr-FR" sz="2800" b="1" i="0" u="none" strike="noStrike" dirty="0">
                <a:solidFill>
                  <a:srgbClr val="FFC000"/>
                </a:solidFill>
                <a:effectLst/>
                <a:latin typeface="Segoe UI" panose="020B0502040204020203" pitchFamily="34" charset="0"/>
                <a:cs typeface="Segoe UI" panose="020B0502040204020203" pitchFamily="34" charset="0"/>
              </a:rPr>
              <a:t>1.2</a:t>
            </a:r>
            <a:r>
              <a:rPr lang="fr-FR" sz="2000" b="1" i="0" u="none" strike="noStrike" dirty="0">
                <a:solidFill>
                  <a:srgbClr val="FFC000"/>
                </a:solidFill>
                <a:effectLst/>
                <a:latin typeface="Segoe UI" panose="020B0502040204020203" pitchFamily="34" charset="0"/>
                <a:cs typeface="Segoe UI" panose="020B0502040204020203"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Évaluer et mettre en œuvre des stratégies pour identifier et soutenir les jeunes souffrant des</a:t>
            </a:r>
            <a:r>
              <a:rPr lang="fr-FR" sz="2000" dirty="0">
                <a:solidFill>
                  <a:srgbClr val="000000"/>
                </a:solidFill>
                <a:latin typeface="Segoe UI" panose="020B0502040204020203" pitchFamily="34" charset="0"/>
                <a:cs typeface="Segoe UI" panose="020B0502040204020203"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troubles en santé mentale, en particulier ceux liés à l’automutilation, tout en impliquant les</a:t>
            </a:r>
            <a:r>
              <a:rPr lang="fr-FR" sz="2000" dirty="0">
                <a:solidFill>
                  <a:srgbClr val="000000"/>
                </a:solidFill>
                <a:latin typeface="Segoe UI" panose="020B0502040204020203" pitchFamily="34" charset="0"/>
                <a:cs typeface="Segoe UI" panose="020B0502040204020203" pitchFamily="34" charset="0"/>
              </a:rPr>
              <a:t> jeunes et les parents dans le processus de guérison.</a:t>
            </a:r>
            <a:endParaRPr lang="fr-FR" sz="2000" b="0" i="0" u="none" strike="noStrike" dirty="0">
              <a:solidFill>
                <a:srgbClr val="000000"/>
              </a:solidFill>
              <a:effectLst/>
              <a:latin typeface="Segoe UI" panose="020B0502040204020203" pitchFamily="34" charset="0"/>
              <a:cs typeface="Segoe UI" panose="020B0502040204020203" pitchFamily="34" charset="0"/>
            </a:endParaRPr>
          </a:p>
          <a:p>
            <a:pPr marL="821690" marR="5080" indent="-809625">
              <a:lnSpc>
                <a:spcPct val="95000"/>
              </a:lnSpc>
              <a:spcBef>
                <a:spcPts val="245"/>
              </a:spcBef>
            </a:pPr>
            <a:endParaRPr sz="2500" dirty="0">
              <a:latin typeface="Segoe UI"/>
              <a:cs typeface="Segoe UI"/>
            </a:endParaRPr>
          </a:p>
        </p:txBody>
      </p:sp>
      <p:sp>
        <p:nvSpPr>
          <p:cNvPr id="35" name="object 35"/>
          <p:cNvSpPr/>
          <p:nvPr/>
        </p:nvSpPr>
        <p:spPr>
          <a:xfrm>
            <a:off x="9225026" y="1876170"/>
            <a:ext cx="368935" cy="311785"/>
          </a:xfrm>
          <a:custGeom>
            <a:avLst/>
            <a:gdLst/>
            <a:ahLst/>
            <a:cxnLst/>
            <a:rect l="l" t="t" r="r" b="b"/>
            <a:pathLst>
              <a:path w="368934" h="311785">
                <a:moveTo>
                  <a:pt x="0" y="0"/>
                </a:moveTo>
                <a:lnTo>
                  <a:pt x="48202" y="2931"/>
                </a:lnTo>
                <a:lnTo>
                  <a:pt x="94997" y="11536"/>
                </a:lnTo>
                <a:lnTo>
                  <a:pt x="139963" y="25528"/>
                </a:lnTo>
                <a:lnTo>
                  <a:pt x="182684" y="44622"/>
                </a:lnTo>
                <a:lnTo>
                  <a:pt x="222742" y="68532"/>
                </a:lnTo>
                <a:lnTo>
                  <a:pt x="259717" y="96972"/>
                </a:lnTo>
                <a:lnTo>
                  <a:pt x="293191" y="129656"/>
                </a:lnTo>
                <a:lnTo>
                  <a:pt x="322746" y="166298"/>
                </a:lnTo>
                <a:lnTo>
                  <a:pt x="347964" y="206614"/>
                </a:lnTo>
                <a:lnTo>
                  <a:pt x="368426" y="250316"/>
                </a:lnTo>
                <a:lnTo>
                  <a:pt x="213741" y="311657"/>
                </a:lnTo>
                <a:lnTo>
                  <a:pt x="192378" y="270468"/>
                </a:lnTo>
                <a:lnTo>
                  <a:pt x="163829" y="235044"/>
                </a:lnTo>
                <a:lnTo>
                  <a:pt x="129206" y="206152"/>
                </a:lnTo>
                <a:lnTo>
                  <a:pt x="89619" y="184563"/>
                </a:lnTo>
                <a:lnTo>
                  <a:pt x="46180" y="171046"/>
                </a:lnTo>
                <a:lnTo>
                  <a:pt x="0" y="166369"/>
                </a:lnTo>
                <a:lnTo>
                  <a:pt x="0" y="0"/>
                </a:lnTo>
                <a:close/>
              </a:path>
            </a:pathLst>
          </a:custGeom>
          <a:ln w="19050">
            <a:solidFill>
              <a:srgbClr val="FFFFFF"/>
            </a:solidFill>
          </a:ln>
        </p:spPr>
        <p:txBody>
          <a:bodyPr wrap="square" lIns="0" tIns="0" rIns="0" bIns="0" rtlCol="0"/>
          <a:lstStyle/>
          <a:p>
            <a:endParaRPr dirty="0"/>
          </a:p>
        </p:txBody>
      </p:sp>
      <p:sp>
        <p:nvSpPr>
          <p:cNvPr id="56" name="object 56"/>
          <p:cNvSpPr/>
          <p:nvPr/>
        </p:nvSpPr>
        <p:spPr>
          <a:xfrm>
            <a:off x="9821544" y="4836540"/>
            <a:ext cx="396240" cy="396240"/>
          </a:xfrm>
          <a:custGeom>
            <a:avLst/>
            <a:gdLst/>
            <a:ahLst/>
            <a:cxnLst/>
            <a:rect l="l" t="t" r="r" b="b"/>
            <a:pathLst>
              <a:path w="396240" h="396239">
                <a:moveTo>
                  <a:pt x="0" y="0"/>
                </a:moveTo>
                <a:lnTo>
                  <a:pt x="46205" y="2664"/>
                </a:lnTo>
                <a:lnTo>
                  <a:pt x="90842" y="10458"/>
                </a:lnTo>
                <a:lnTo>
                  <a:pt x="133613" y="23087"/>
                </a:lnTo>
                <a:lnTo>
                  <a:pt x="174224" y="40251"/>
                </a:lnTo>
                <a:lnTo>
                  <a:pt x="212375" y="61656"/>
                </a:lnTo>
                <a:lnTo>
                  <a:pt x="247771" y="87004"/>
                </a:lnTo>
                <a:lnTo>
                  <a:pt x="280114" y="115998"/>
                </a:lnTo>
                <a:lnTo>
                  <a:pt x="309108" y="148341"/>
                </a:lnTo>
                <a:lnTo>
                  <a:pt x="334456" y="183737"/>
                </a:lnTo>
                <a:lnTo>
                  <a:pt x="355861" y="221888"/>
                </a:lnTo>
                <a:lnTo>
                  <a:pt x="373025" y="262499"/>
                </a:lnTo>
                <a:lnTo>
                  <a:pt x="385654" y="305270"/>
                </a:lnTo>
                <a:lnTo>
                  <a:pt x="393448" y="349907"/>
                </a:lnTo>
                <a:lnTo>
                  <a:pt x="396112" y="396112"/>
                </a:lnTo>
                <a:lnTo>
                  <a:pt x="229743" y="396112"/>
                </a:lnTo>
                <a:lnTo>
                  <a:pt x="225075" y="349814"/>
                </a:lnTo>
                <a:lnTo>
                  <a:pt x="211687" y="306691"/>
                </a:lnTo>
                <a:lnTo>
                  <a:pt x="190503" y="267666"/>
                </a:lnTo>
                <a:lnTo>
                  <a:pt x="162448" y="233664"/>
                </a:lnTo>
                <a:lnTo>
                  <a:pt x="128446" y="205609"/>
                </a:lnTo>
                <a:lnTo>
                  <a:pt x="89421" y="184425"/>
                </a:lnTo>
                <a:lnTo>
                  <a:pt x="46298" y="171037"/>
                </a:lnTo>
                <a:lnTo>
                  <a:pt x="0" y="166369"/>
                </a:lnTo>
                <a:lnTo>
                  <a:pt x="0" y="0"/>
                </a:lnTo>
                <a:close/>
              </a:path>
            </a:pathLst>
          </a:custGeom>
          <a:ln w="19050">
            <a:solidFill>
              <a:srgbClr val="FFFFFF"/>
            </a:solidFill>
          </a:ln>
        </p:spPr>
        <p:txBody>
          <a:bodyPr wrap="square" lIns="0" tIns="0" rIns="0" bIns="0" rtlCol="0"/>
          <a:lstStyle/>
          <a:p>
            <a:endParaRPr dirty="0"/>
          </a:p>
        </p:txBody>
      </p:sp>
      <p:sp>
        <p:nvSpPr>
          <p:cNvPr id="63" name="object 63"/>
          <p:cNvSpPr/>
          <p:nvPr/>
        </p:nvSpPr>
        <p:spPr>
          <a:xfrm>
            <a:off x="9912731" y="5804776"/>
            <a:ext cx="396240" cy="396240"/>
          </a:xfrm>
          <a:custGeom>
            <a:avLst/>
            <a:gdLst/>
            <a:ahLst/>
            <a:cxnLst/>
            <a:rect l="l" t="t" r="r" b="b"/>
            <a:pathLst>
              <a:path w="396240" h="396239">
                <a:moveTo>
                  <a:pt x="0" y="0"/>
                </a:moveTo>
                <a:lnTo>
                  <a:pt x="46205" y="2665"/>
                </a:lnTo>
                <a:lnTo>
                  <a:pt x="90842" y="10462"/>
                </a:lnTo>
                <a:lnTo>
                  <a:pt x="133613" y="23095"/>
                </a:lnTo>
                <a:lnTo>
                  <a:pt x="174224" y="40266"/>
                </a:lnTo>
                <a:lnTo>
                  <a:pt x="212375" y="61677"/>
                </a:lnTo>
                <a:lnTo>
                  <a:pt x="247771" y="87031"/>
                </a:lnTo>
                <a:lnTo>
                  <a:pt x="280114" y="116031"/>
                </a:lnTo>
                <a:lnTo>
                  <a:pt x="309108" y="148381"/>
                </a:lnTo>
                <a:lnTo>
                  <a:pt x="334456" y="183781"/>
                </a:lnTo>
                <a:lnTo>
                  <a:pt x="355861" y="221936"/>
                </a:lnTo>
                <a:lnTo>
                  <a:pt x="373025" y="262547"/>
                </a:lnTo>
                <a:lnTo>
                  <a:pt x="385654" y="305318"/>
                </a:lnTo>
                <a:lnTo>
                  <a:pt x="393448" y="349952"/>
                </a:lnTo>
                <a:lnTo>
                  <a:pt x="396113" y="396151"/>
                </a:lnTo>
                <a:lnTo>
                  <a:pt x="229743" y="396151"/>
                </a:lnTo>
                <a:lnTo>
                  <a:pt x="225075" y="349844"/>
                </a:lnTo>
                <a:lnTo>
                  <a:pt x="211687" y="306714"/>
                </a:lnTo>
                <a:lnTo>
                  <a:pt x="190503" y="267685"/>
                </a:lnTo>
                <a:lnTo>
                  <a:pt x="162448" y="233679"/>
                </a:lnTo>
                <a:lnTo>
                  <a:pt x="128446" y="205623"/>
                </a:lnTo>
                <a:lnTo>
                  <a:pt x="89421" y="184438"/>
                </a:lnTo>
                <a:lnTo>
                  <a:pt x="46298" y="171050"/>
                </a:lnTo>
                <a:lnTo>
                  <a:pt x="0" y="166382"/>
                </a:lnTo>
                <a:lnTo>
                  <a:pt x="0" y="0"/>
                </a:lnTo>
                <a:close/>
              </a:path>
            </a:pathLst>
          </a:custGeom>
          <a:ln w="19050">
            <a:solidFill>
              <a:srgbClr val="FFFFFF"/>
            </a:solidFill>
          </a:ln>
        </p:spPr>
        <p:txBody>
          <a:bodyPr wrap="square" lIns="0" tIns="0" rIns="0" bIns="0" rtlCol="0"/>
          <a:lstStyle/>
          <a:p>
            <a:endParaRPr dirty="0"/>
          </a:p>
        </p:txBody>
      </p:sp>
      <p:sp>
        <p:nvSpPr>
          <p:cNvPr id="69" name="object 3">
            <a:extLst>
              <a:ext uri="{FF2B5EF4-FFF2-40B4-BE49-F238E27FC236}">
                <a16:creationId xmlns:a16="http://schemas.microsoft.com/office/drawing/2014/main" id="{E7740DD8-91FB-4639-CC77-931684A393D6}"/>
              </a:ext>
            </a:extLst>
          </p:cNvPr>
          <p:cNvSpPr txBox="1">
            <a:spLocks/>
          </p:cNvSpPr>
          <p:nvPr/>
        </p:nvSpPr>
        <p:spPr>
          <a:xfrm>
            <a:off x="449808" y="729295"/>
            <a:ext cx="6112156" cy="427040"/>
          </a:xfrm>
          <a:prstGeom prst="rect">
            <a:avLst/>
          </a:prstGeom>
        </p:spPr>
        <p:txBody>
          <a:bodyPr vert="horz" wrap="square" lIns="0" tIns="13335" rIns="0" bIns="0" rtlCol="0">
            <a:spAutoFit/>
          </a:bodyPr>
          <a:lstStyle>
            <a:lvl1pPr>
              <a:defRPr sz="5300" b="1" i="0">
                <a:solidFill>
                  <a:srgbClr val="002942"/>
                </a:solidFill>
                <a:latin typeface="Segoe UI Black"/>
                <a:ea typeface="+mj-ea"/>
                <a:cs typeface="Segoe UI Black"/>
              </a:defRPr>
            </a:lvl1pPr>
          </a:lstStyle>
          <a:p>
            <a:pPr marL="12700">
              <a:lnSpc>
                <a:spcPts val="3650"/>
              </a:lnSpc>
              <a:spcBef>
                <a:spcPts val="105"/>
              </a:spcBef>
            </a:pPr>
            <a:r>
              <a:rPr lang="fr-FR" sz="2000" kern="0" dirty="0">
                <a:solidFill>
                  <a:schemeClr val="bg1"/>
                </a:solidFill>
                <a:latin typeface="Century Gothic" panose="020B0502020202020204" pitchFamily="34" charset="0"/>
              </a:rPr>
              <a:t>Des jeunes responsabilisés, confiants et engagés</a:t>
            </a:r>
            <a:r>
              <a:rPr lang="fr-FR" sz="2000" kern="0" dirty="0">
                <a:solidFill>
                  <a:schemeClr val="bg1"/>
                </a:solidFill>
              </a:rPr>
              <a:t> </a:t>
            </a:r>
          </a:p>
        </p:txBody>
      </p:sp>
      <p:grpSp>
        <p:nvGrpSpPr>
          <p:cNvPr id="5" name="Group 4">
            <a:extLst>
              <a:ext uri="{FF2B5EF4-FFF2-40B4-BE49-F238E27FC236}">
                <a16:creationId xmlns:a16="http://schemas.microsoft.com/office/drawing/2014/main" id="{707CBF76-6152-2070-D6CF-0112529F291C}"/>
              </a:ext>
            </a:extLst>
          </p:cNvPr>
          <p:cNvGrpSpPr/>
          <p:nvPr/>
        </p:nvGrpSpPr>
        <p:grpSpPr>
          <a:xfrm>
            <a:off x="1974216" y="4775580"/>
            <a:ext cx="3475021" cy="914400"/>
            <a:chOff x="8716979" y="1447800"/>
            <a:chExt cx="3475021" cy="914400"/>
          </a:xfrm>
        </p:grpSpPr>
        <p:pic>
          <p:nvPicPr>
            <p:cNvPr id="2" name="Image 1">
              <a:extLst>
                <a:ext uri="{FF2B5EF4-FFF2-40B4-BE49-F238E27FC236}">
                  <a16:creationId xmlns:a16="http://schemas.microsoft.com/office/drawing/2014/main" id="{3B19FC08-2E30-557E-B416-F7B36CEEBD72}"/>
                </a:ext>
              </a:extLst>
            </p:cNvPr>
            <p:cNvPicPr>
              <a:picLocks noChangeAspect="1"/>
            </p:cNvPicPr>
            <p:nvPr/>
          </p:nvPicPr>
          <p:blipFill>
            <a:blip r:embed="rId3"/>
            <a:stretch>
              <a:fillRect/>
            </a:stretch>
          </p:blipFill>
          <p:spPr>
            <a:xfrm>
              <a:off x="8716979" y="1563555"/>
              <a:ext cx="3475021" cy="798645"/>
            </a:xfrm>
            <a:prstGeom prst="rect">
              <a:avLst/>
            </a:prstGeom>
          </p:spPr>
        </p:pic>
        <p:sp>
          <p:nvSpPr>
            <p:cNvPr id="4" name="ZoneTexte 3">
              <a:extLst>
                <a:ext uri="{FF2B5EF4-FFF2-40B4-BE49-F238E27FC236}">
                  <a16:creationId xmlns:a16="http://schemas.microsoft.com/office/drawing/2014/main" id="{30B74D09-46D5-69B0-8410-53D4D9AB44FA}"/>
                </a:ext>
              </a:extLst>
            </p:cNvPr>
            <p:cNvSpPr txBox="1"/>
            <p:nvPr/>
          </p:nvSpPr>
          <p:spPr>
            <a:xfrm>
              <a:off x="11074786" y="1447800"/>
              <a:ext cx="811441" cy="523220"/>
            </a:xfrm>
            <a:prstGeom prst="rect">
              <a:avLst/>
            </a:prstGeom>
            <a:noFill/>
          </p:spPr>
          <p:txBody>
            <a:bodyPr wrap="none" rtlCol="0">
              <a:spAutoFit/>
            </a:bodyPr>
            <a:lstStyle/>
            <a:p>
              <a:r>
                <a:rPr lang="en-CA" sz="2800" b="1" dirty="0">
                  <a:effectLst>
                    <a:outerShdw blurRad="38100" dist="38100" dir="2700000" algn="tl">
                      <a:srgbClr val="000000">
                        <a:alpha val="43137"/>
                      </a:srgbClr>
                    </a:outerShdw>
                  </a:effectLst>
                </a:rPr>
                <a:t>85%</a:t>
              </a:r>
              <a:endParaRPr lang="fr-CA" sz="2800" b="1" dirty="0">
                <a:effectLst>
                  <a:outerShdw blurRad="38100" dist="38100" dir="2700000" algn="tl">
                    <a:srgbClr val="000000">
                      <a:alpha val="43137"/>
                    </a:srgbClr>
                  </a:outerShdw>
                </a:effectLst>
              </a:endParaRPr>
            </a:p>
          </p:txBody>
        </p:sp>
        <p:pic>
          <p:nvPicPr>
            <p:cNvPr id="6" name="Image 5">
              <a:extLst>
                <a:ext uri="{FF2B5EF4-FFF2-40B4-BE49-F238E27FC236}">
                  <a16:creationId xmlns:a16="http://schemas.microsoft.com/office/drawing/2014/main" id="{CD781B4A-988A-F12A-F582-C47E7B0D4602}"/>
                </a:ext>
              </a:extLst>
            </p:cNvPr>
            <p:cNvPicPr>
              <a:picLocks noChangeAspect="1"/>
            </p:cNvPicPr>
            <p:nvPr/>
          </p:nvPicPr>
          <p:blipFill>
            <a:blip r:embed="rId4"/>
            <a:stretch>
              <a:fillRect/>
            </a:stretch>
          </p:blipFill>
          <p:spPr>
            <a:xfrm>
              <a:off x="11533628" y="1923276"/>
              <a:ext cx="48772" cy="134124"/>
            </a:xfrm>
            <a:prstGeom prst="rect">
              <a:avLst/>
            </a:prstGeom>
          </p:spPr>
        </p:pic>
      </p:grpSp>
      <p:sp>
        <p:nvSpPr>
          <p:cNvPr id="12" name="ZoneTexte 7">
            <a:extLst>
              <a:ext uri="{FF2B5EF4-FFF2-40B4-BE49-F238E27FC236}">
                <a16:creationId xmlns:a16="http://schemas.microsoft.com/office/drawing/2014/main" id="{D4F572B4-6D34-2A20-50F0-C4C5A7F93266}"/>
              </a:ext>
            </a:extLst>
          </p:cNvPr>
          <p:cNvSpPr txBox="1"/>
          <p:nvPr/>
        </p:nvSpPr>
        <p:spPr>
          <a:xfrm>
            <a:off x="9933385" y="3076598"/>
            <a:ext cx="1381212" cy="307777"/>
          </a:xfrm>
          <a:prstGeom prst="rect">
            <a:avLst/>
          </a:prstGeom>
          <a:noFill/>
        </p:spPr>
        <p:txBody>
          <a:bodyPr wrap="none" rtlCol="0">
            <a:spAutoFit/>
          </a:bodyPr>
          <a:lstStyle/>
          <a:p>
            <a:r>
              <a:rPr lang="fr-CA" sz="1400" dirty="0"/>
              <a:t>En octobre 2024</a:t>
            </a:r>
          </a:p>
        </p:txBody>
      </p:sp>
      <p:sp>
        <p:nvSpPr>
          <p:cNvPr id="14" name="ZoneTexte 8">
            <a:extLst>
              <a:ext uri="{FF2B5EF4-FFF2-40B4-BE49-F238E27FC236}">
                <a16:creationId xmlns:a16="http://schemas.microsoft.com/office/drawing/2014/main" id="{03E58EFB-C301-8593-824A-EC7040447716}"/>
              </a:ext>
            </a:extLst>
          </p:cNvPr>
          <p:cNvSpPr txBox="1"/>
          <p:nvPr/>
        </p:nvSpPr>
        <p:spPr>
          <a:xfrm>
            <a:off x="10054591" y="4602238"/>
            <a:ext cx="1124282" cy="307777"/>
          </a:xfrm>
          <a:prstGeom prst="rect">
            <a:avLst/>
          </a:prstGeom>
          <a:noFill/>
        </p:spPr>
        <p:txBody>
          <a:bodyPr wrap="none" rtlCol="0">
            <a:spAutoFit/>
          </a:bodyPr>
          <a:lstStyle/>
          <a:p>
            <a:r>
              <a:rPr lang="fr-CA" sz="1400" dirty="0"/>
              <a:t>En avril 2025</a:t>
            </a:r>
          </a:p>
        </p:txBody>
      </p:sp>
      <p:sp>
        <p:nvSpPr>
          <p:cNvPr id="16" name="ZoneTexte 8">
            <a:extLst>
              <a:ext uri="{FF2B5EF4-FFF2-40B4-BE49-F238E27FC236}">
                <a16:creationId xmlns:a16="http://schemas.microsoft.com/office/drawing/2014/main" id="{C66D9C3E-DBA5-774A-40E5-1EAF65FA68ED}"/>
              </a:ext>
            </a:extLst>
          </p:cNvPr>
          <p:cNvSpPr txBox="1"/>
          <p:nvPr/>
        </p:nvSpPr>
        <p:spPr>
          <a:xfrm>
            <a:off x="10053832" y="6108334"/>
            <a:ext cx="1225657" cy="307777"/>
          </a:xfrm>
          <a:prstGeom prst="rect">
            <a:avLst/>
          </a:prstGeom>
          <a:noFill/>
        </p:spPr>
        <p:txBody>
          <a:bodyPr wrap="none" rtlCol="0">
            <a:spAutoFit/>
          </a:bodyPr>
          <a:lstStyle/>
          <a:p>
            <a:r>
              <a:rPr lang="fr-CA" sz="1400" dirty="0"/>
              <a:t>En juillet 2026</a:t>
            </a:r>
          </a:p>
        </p:txBody>
      </p:sp>
      <p:graphicFrame>
        <p:nvGraphicFramePr>
          <p:cNvPr id="17" name="Chart 16">
            <a:extLst>
              <a:ext uri="{FF2B5EF4-FFF2-40B4-BE49-F238E27FC236}">
                <a16:creationId xmlns:a16="http://schemas.microsoft.com/office/drawing/2014/main" id="{86111207-E578-5757-11F3-09F378954E58}"/>
              </a:ext>
            </a:extLst>
          </p:cNvPr>
          <p:cNvGraphicFramePr>
            <a:graphicFrameLocks/>
          </p:cNvGraphicFramePr>
          <p:nvPr>
            <p:extLst>
              <p:ext uri="{D42A27DB-BD31-4B8C-83A1-F6EECF244321}">
                <p14:modId xmlns:p14="http://schemas.microsoft.com/office/powerpoint/2010/main" val="1757253470"/>
              </p:ext>
            </p:extLst>
          </p:nvPr>
        </p:nvGraphicFramePr>
        <p:xfrm>
          <a:off x="9858580" y="2018549"/>
          <a:ext cx="1481138" cy="13144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hart 17">
            <a:extLst>
              <a:ext uri="{FF2B5EF4-FFF2-40B4-BE49-F238E27FC236}">
                <a16:creationId xmlns:a16="http://schemas.microsoft.com/office/drawing/2014/main" id="{3BF4A0CA-ED53-CA0F-88EE-1008930D35FE}"/>
              </a:ext>
            </a:extLst>
          </p:cNvPr>
          <p:cNvGraphicFramePr>
            <a:graphicFrameLocks/>
          </p:cNvGraphicFramePr>
          <p:nvPr>
            <p:extLst>
              <p:ext uri="{D42A27DB-BD31-4B8C-83A1-F6EECF244321}">
                <p14:modId xmlns:p14="http://schemas.microsoft.com/office/powerpoint/2010/main" val="3832968788"/>
              </p:ext>
            </p:extLst>
          </p:nvPr>
        </p:nvGraphicFramePr>
        <p:xfrm>
          <a:off x="9830005" y="3576512"/>
          <a:ext cx="1509713" cy="12573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a:extLst>
              <a:ext uri="{FF2B5EF4-FFF2-40B4-BE49-F238E27FC236}">
                <a16:creationId xmlns:a16="http://schemas.microsoft.com/office/drawing/2014/main" id="{1101CCBB-C694-1903-1019-7FB774F7148B}"/>
              </a:ext>
            </a:extLst>
          </p:cNvPr>
          <p:cNvGraphicFramePr>
            <a:graphicFrameLocks/>
          </p:cNvGraphicFramePr>
          <p:nvPr>
            <p:extLst>
              <p:ext uri="{D42A27DB-BD31-4B8C-83A1-F6EECF244321}">
                <p14:modId xmlns:p14="http://schemas.microsoft.com/office/powerpoint/2010/main" val="965784644"/>
              </p:ext>
            </p:extLst>
          </p:nvPr>
        </p:nvGraphicFramePr>
        <p:xfrm>
          <a:off x="9941226" y="4914966"/>
          <a:ext cx="1338263" cy="1533525"/>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14019" y="173863"/>
            <a:ext cx="7263130" cy="443711"/>
          </a:xfrm>
          <a:prstGeom prst="rect">
            <a:avLst/>
          </a:prstGeom>
        </p:spPr>
        <p:txBody>
          <a:bodyPr vert="horz" wrap="square" lIns="0" tIns="0" rIns="0" bIns="0" rtlCol="0">
            <a:spAutoFit/>
          </a:bodyPr>
          <a:lstStyle/>
          <a:p>
            <a:pPr marL="12700">
              <a:lnSpc>
                <a:spcPts val="3840"/>
              </a:lnSpc>
            </a:pPr>
            <a:r>
              <a:rPr lang="fr-FR" sz="2800" spc="-5" noProof="0" dirty="0">
                <a:solidFill>
                  <a:srgbClr val="FFC000"/>
                </a:solidFill>
                <a:latin typeface="Segoe UI" panose="020B0502040204020203" pitchFamily="34" charset="0"/>
                <a:cs typeface="Segoe UI" panose="020B0502040204020203" pitchFamily="34" charset="0"/>
              </a:rPr>
              <a:t>Résultat</a:t>
            </a:r>
            <a:r>
              <a:rPr lang="en-US" sz="2800" spc="-5" dirty="0">
                <a:solidFill>
                  <a:srgbClr val="CA9F36"/>
                </a:solidFill>
                <a:latin typeface="Segoe UI" panose="020B0502040204020203" pitchFamily="34" charset="0"/>
                <a:cs typeface="Segoe UI" panose="020B0502040204020203" pitchFamily="34" charset="0"/>
              </a:rPr>
              <a:t> </a:t>
            </a:r>
            <a:r>
              <a:rPr lang="fr-FR" sz="2800" spc="-5" noProof="0" dirty="0">
                <a:solidFill>
                  <a:srgbClr val="FFC000"/>
                </a:solidFill>
                <a:latin typeface="Segoe UI" panose="020B0502040204020203" pitchFamily="34" charset="0"/>
                <a:cs typeface="Segoe UI" panose="020B0502040204020203" pitchFamily="34" charset="0"/>
              </a:rPr>
              <a:t>stratégique</a:t>
            </a:r>
            <a:r>
              <a:rPr lang="en-US" sz="2800" spc="-5" dirty="0">
                <a:solidFill>
                  <a:srgbClr val="FFC000"/>
                </a:solidFill>
                <a:latin typeface="Segoe UI" panose="020B0502040204020203" pitchFamily="34" charset="0"/>
                <a:cs typeface="Segoe UI" panose="020B0502040204020203" pitchFamily="34" charset="0"/>
              </a:rPr>
              <a:t> 2</a:t>
            </a:r>
            <a:r>
              <a:rPr sz="2800" spc="-5" dirty="0">
                <a:solidFill>
                  <a:srgbClr val="FFC000"/>
                </a:solidFill>
                <a:latin typeface="Segoe UI" panose="020B0502040204020203" pitchFamily="34" charset="0"/>
                <a:cs typeface="Segoe UI" panose="020B0502040204020203" pitchFamily="34" charset="0"/>
              </a:rPr>
              <a:t> </a:t>
            </a:r>
            <a:endParaRPr sz="2800" dirty="0">
              <a:solidFill>
                <a:srgbClr val="FFC000"/>
              </a:solidFill>
              <a:latin typeface="Segoe UI" panose="020B0502040204020203" pitchFamily="34" charset="0"/>
              <a:cs typeface="Segoe UI" panose="020B0502040204020203" pitchFamily="34" charset="0"/>
            </a:endParaRPr>
          </a:p>
        </p:txBody>
      </p:sp>
      <p:sp>
        <p:nvSpPr>
          <p:cNvPr id="4" name="object 4"/>
          <p:cNvSpPr txBox="1"/>
          <p:nvPr/>
        </p:nvSpPr>
        <p:spPr>
          <a:xfrm>
            <a:off x="357967" y="4348736"/>
            <a:ext cx="6265019" cy="1071447"/>
          </a:xfrm>
          <a:prstGeom prst="rect">
            <a:avLst/>
          </a:prstGeom>
        </p:spPr>
        <p:txBody>
          <a:bodyPr vert="horz" wrap="square" lIns="0" tIns="12065" rIns="0" bIns="0" rtlCol="0">
            <a:spAutoFit/>
          </a:bodyPr>
          <a:lstStyle/>
          <a:p>
            <a:pPr marL="12700">
              <a:spcBef>
                <a:spcPts val="95"/>
              </a:spcBef>
            </a:pPr>
            <a:r>
              <a:rPr lang="fr-FR" sz="2800" b="1" i="0" u="none" strike="noStrike" dirty="0">
                <a:solidFill>
                  <a:srgbClr val="FFC000"/>
                </a:solidFill>
                <a:effectLst/>
                <a:latin typeface="Century Gothic" panose="020B0502020202020204" pitchFamily="34" charset="0"/>
              </a:rPr>
              <a:t>2.2</a:t>
            </a:r>
            <a:r>
              <a:rPr lang="fr-FR" sz="1800" b="0" i="0" u="none" strike="noStrike" dirty="0">
                <a:solidFill>
                  <a:srgbClr val="000000"/>
                </a:solidFill>
                <a:effectLst/>
                <a:latin typeface="Century Gothic" panose="020B0502020202020204"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Élaborer et mettre en œuvre une expérience d'apprentissage en territoire qui soit attrayante et fondée sur la culture.</a:t>
            </a:r>
            <a:r>
              <a:rPr lang="fr-FR" sz="2000" dirty="0">
                <a:latin typeface="Segoe UI" panose="020B0502040204020203" pitchFamily="34" charset="0"/>
                <a:cs typeface="Segoe UI" panose="020B0502040204020203" pitchFamily="34" charset="0"/>
              </a:rPr>
              <a:t> </a:t>
            </a:r>
            <a:endParaRPr sz="2000" dirty="0">
              <a:latin typeface="Segoe UI" panose="020B0502040204020203" pitchFamily="34" charset="0"/>
              <a:cs typeface="Segoe UI" panose="020B0502040204020203" pitchFamily="34" charset="0"/>
            </a:endParaRPr>
          </a:p>
        </p:txBody>
      </p:sp>
      <p:sp>
        <p:nvSpPr>
          <p:cNvPr id="34" name="object 34"/>
          <p:cNvSpPr/>
          <p:nvPr/>
        </p:nvSpPr>
        <p:spPr>
          <a:xfrm>
            <a:off x="9075293" y="4079494"/>
            <a:ext cx="792480" cy="792480"/>
          </a:xfrm>
          <a:custGeom>
            <a:avLst/>
            <a:gdLst/>
            <a:ahLst/>
            <a:cxnLst/>
            <a:rect l="l" t="t" r="r" b="b"/>
            <a:pathLst>
              <a:path w="792479" h="792479">
                <a:moveTo>
                  <a:pt x="792352" y="396112"/>
                </a:moveTo>
                <a:lnTo>
                  <a:pt x="789687" y="442318"/>
                </a:lnTo>
                <a:lnTo>
                  <a:pt x="781887" y="486955"/>
                </a:lnTo>
                <a:lnTo>
                  <a:pt x="769252" y="529726"/>
                </a:lnTo>
                <a:lnTo>
                  <a:pt x="752078" y="570337"/>
                </a:lnTo>
                <a:lnTo>
                  <a:pt x="730664" y="608488"/>
                </a:lnTo>
                <a:lnTo>
                  <a:pt x="705308" y="643884"/>
                </a:lnTo>
                <a:lnTo>
                  <a:pt x="676306" y="676227"/>
                </a:lnTo>
                <a:lnTo>
                  <a:pt x="643957" y="705221"/>
                </a:lnTo>
                <a:lnTo>
                  <a:pt x="608559" y="730569"/>
                </a:lnTo>
                <a:lnTo>
                  <a:pt x="570408" y="751974"/>
                </a:lnTo>
                <a:lnTo>
                  <a:pt x="529803" y="769138"/>
                </a:lnTo>
                <a:lnTo>
                  <a:pt x="487042" y="781767"/>
                </a:lnTo>
                <a:lnTo>
                  <a:pt x="442421" y="789561"/>
                </a:lnTo>
                <a:lnTo>
                  <a:pt x="396239" y="792225"/>
                </a:lnTo>
                <a:lnTo>
                  <a:pt x="350033" y="789561"/>
                </a:lnTo>
                <a:lnTo>
                  <a:pt x="305390" y="781767"/>
                </a:lnTo>
                <a:lnTo>
                  <a:pt x="262611" y="769138"/>
                </a:lnTo>
                <a:lnTo>
                  <a:pt x="221990" y="751974"/>
                </a:lnTo>
                <a:lnTo>
                  <a:pt x="183827" y="730569"/>
                </a:lnTo>
                <a:lnTo>
                  <a:pt x="148418" y="705221"/>
                </a:lnTo>
                <a:lnTo>
                  <a:pt x="116062" y="676227"/>
                </a:lnTo>
                <a:lnTo>
                  <a:pt x="87054" y="643884"/>
                </a:lnTo>
                <a:lnTo>
                  <a:pt x="61693" y="608488"/>
                </a:lnTo>
                <a:lnTo>
                  <a:pt x="40277" y="570337"/>
                </a:lnTo>
                <a:lnTo>
                  <a:pt x="23102" y="529726"/>
                </a:lnTo>
                <a:lnTo>
                  <a:pt x="10465" y="486955"/>
                </a:lnTo>
                <a:lnTo>
                  <a:pt x="2666" y="442318"/>
                </a:lnTo>
                <a:lnTo>
                  <a:pt x="0" y="396112"/>
                </a:lnTo>
                <a:lnTo>
                  <a:pt x="2666" y="349907"/>
                </a:lnTo>
                <a:lnTo>
                  <a:pt x="10465" y="305270"/>
                </a:lnTo>
                <a:lnTo>
                  <a:pt x="23102" y="262499"/>
                </a:lnTo>
                <a:lnTo>
                  <a:pt x="40277" y="221888"/>
                </a:lnTo>
                <a:lnTo>
                  <a:pt x="61693" y="183737"/>
                </a:lnTo>
                <a:lnTo>
                  <a:pt x="87054" y="148341"/>
                </a:lnTo>
                <a:lnTo>
                  <a:pt x="116062" y="115998"/>
                </a:lnTo>
                <a:lnTo>
                  <a:pt x="148418" y="87004"/>
                </a:lnTo>
                <a:lnTo>
                  <a:pt x="183827" y="61656"/>
                </a:lnTo>
                <a:lnTo>
                  <a:pt x="221990" y="40251"/>
                </a:lnTo>
                <a:lnTo>
                  <a:pt x="262611" y="23087"/>
                </a:lnTo>
                <a:lnTo>
                  <a:pt x="305390" y="10458"/>
                </a:lnTo>
                <a:lnTo>
                  <a:pt x="350033" y="2664"/>
                </a:lnTo>
                <a:lnTo>
                  <a:pt x="396239" y="0"/>
                </a:lnTo>
                <a:lnTo>
                  <a:pt x="396239" y="166369"/>
                </a:lnTo>
                <a:lnTo>
                  <a:pt x="349905" y="171037"/>
                </a:lnTo>
                <a:lnTo>
                  <a:pt x="306764" y="184425"/>
                </a:lnTo>
                <a:lnTo>
                  <a:pt x="267737" y="205609"/>
                </a:lnTo>
                <a:lnTo>
                  <a:pt x="233743" y="233664"/>
                </a:lnTo>
                <a:lnTo>
                  <a:pt x="205702" y="267666"/>
                </a:lnTo>
                <a:lnTo>
                  <a:pt x="184534" y="306691"/>
                </a:lnTo>
                <a:lnTo>
                  <a:pt x="171159" y="349814"/>
                </a:lnTo>
                <a:lnTo>
                  <a:pt x="166497" y="396112"/>
                </a:lnTo>
                <a:lnTo>
                  <a:pt x="171159" y="442411"/>
                </a:lnTo>
                <a:lnTo>
                  <a:pt x="184534" y="485534"/>
                </a:lnTo>
                <a:lnTo>
                  <a:pt x="205702" y="524559"/>
                </a:lnTo>
                <a:lnTo>
                  <a:pt x="233743" y="558561"/>
                </a:lnTo>
                <a:lnTo>
                  <a:pt x="267737" y="586616"/>
                </a:lnTo>
                <a:lnTo>
                  <a:pt x="306764" y="607800"/>
                </a:lnTo>
                <a:lnTo>
                  <a:pt x="349905" y="621188"/>
                </a:lnTo>
                <a:lnTo>
                  <a:pt x="396239" y="625855"/>
                </a:lnTo>
                <a:lnTo>
                  <a:pt x="442538" y="621188"/>
                </a:lnTo>
                <a:lnTo>
                  <a:pt x="485661" y="607800"/>
                </a:lnTo>
                <a:lnTo>
                  <a:pt x="524686" y="586616"/>
                </a:lnTo>
                <a:lnTo>
                  <a:pt x="558688" y="558561"/>
                </a:lnTo>
                <a:lnTo>
                  <a:pt x="586743" y="524559"/>
                </a:lnTo>
                <a:lnTo>
                  <a:pt x="607927" y="485534"/>
                </a:lnTo>
                <a:lnTo>
                  <a:pt x="621315" y="442411"/>
                </a:lnTo>
                <a:lnTo>
                  <a:pt x="625982" y="396112"/>
                </a:lnTo>
                <a:lnTo>
                  <a:pt x="792352" y="396112"/>
                </a:lnTo>
                <a:close/>
              </a:path>
            </a:pathLst>
          </a:custGeom>
          <a:ln w="19049">
            <a:solidFill>
              <a:srgbClr val="FFFFFF"/>
            </a:solidFill>
          </a:ln>
        </p:spPr>
        <p:txBody>
          <a:bodyPr wrap="square" lIns="0" tIns="0" rIns="0" bIns="0" rtlCol="0"/>
          <a:lstStyle/>
          <a:p>
            <a:endParaRPr dirty="0"/>
          </a:p>
        </p:txBody>
      </p:sp>
      <p:sp>
        <p:nvSpPr>
          <p:cNvPr id="58" name="object 58"/>
          <p:cNvSpPr txBox="1"/>
          <p:nvPr/>
        </p:nvSpPr>
        <p:spPr>
          <a:xfrm>
            <a:off x="-152400" y="1918573"/>
            <a:ext cx="8057515" cy="384080"/>
          </a:xfrm>
          <a:prstGeom prst="rect">
            <a:avLst/>
          </a:prstGeom>
        </p:spPr>
        <p:txBody>
          <a:bodyPr vert="horz" wrap="square" lIns="0" tIns="12065" rIns="0" bIns="0" rtlCol="0">
            <a:spAutoFit/>
          </a:bodyPr>
          <a:lstStyle/>
          <a:p>
            <a:pPr marL="50800">
              <a:lnSpc>
                <a:spcPts val="2930"/>
              </a:lnSpc>
              <a:spcBef>
                <a:spcPts val="95"/>
              </a:spcBef>
              <a:tabLst>
                <a:tab pos="7477125" algn="l"/>
              </a:tabLst>
            </a:pPr>
            <a:r>
              <a:rPr lang="en-US" sz="2800" b="1" spc="-5" dirty="0">
                <a:solidFill>
                  <a:srgbClr val="FFC000"/>
                </a:solidFill>
                <a:latin typeface="Century Gothic" panose="020B0502020202020204" pitchFamily="34" charset="0"/>
                <a:cs typeface="Segoe UI"/>
              </a:rPr>
              <a:t>  </a:t>
            </a:r>
            <a:r>
              <a:rPr sz="2500" b="1" spc="-5" dirty="0">
                <a:solidFill>
                  <a:srgbClr val="CA9F36"/>
                </a:solidFill>
                <a:latin typeface="Segoe UI"/>
                <a:cs typeface="Segoe UI"/>
              </a:rPr>
              <a:t> </a:t>
            </a:r>
            <a:endParaRPr sz="3000" baseline="-22222" dirty="0">
              <a:latin typeface="Segoe UI Black"/>
              <a:cs typeface="Segoe UI Black"/>
            </a:endParaRPr>
          </a:p>
        </p:txBody>
      </p:sp>
      <p:sp>
        <p:nvSpPr>
          <p:cNvPr id="60" name="TextBox 59">
            <a:extLst>
              <a:ext uri="{FF2B5EF4-FFF2-40B4-BE49-F238E27FC236}">
                <a16:creationId xmlns:a16="http://schemas.microsoft.com/office/drawing/2014/main" id="{FEE5E6CB-740F-3052-E466-C5EB0DA72A8E}"/>
              </a:ext>
            </a:extLst>
          </p:cNvPr>
          <p:cNvSpPr txBox="1"/>
          <p:nvPr/>
        </p:nvSpPr>
        <p:spPr>
          <a:xfrm>
            <a:off x="424615" y="747111"/>
            <a:ext cx="6297386" cy="400110"/>
          </a:xfrm>
          <a:prstGeom prst="rect">
            <a:avLst/>
          </a:prstGeom>
          <a:noFill/>
        </p:spPr>
        <p:txBody>
          <a:bodyPr wrap="square">
            <a:spAutoFit/>
          </a:bodyPr>
          <a:lstStyle/>
          <a:p>
            <a:r>
              <a:rPr lang="fr-FR" sz="2000" b="1" i="0" u="none" strike="noStrike" dirty="0">
                <a:solidFill>
                  <a:schemeClr val="bg1"/>
                </a:solidFill>
                <a:effectLst/>
                <a:latin typeface="Century Gothic" panose="020B0502020202020204" pitchFamily="34" charset="0"/>
              </a:rPr>
              <a:t>Des jeunes renforcés sur le plan culturel</a:t>
            </a:r>
            <a:r>
              <a:rPr lang="fr-FR" sz="2000" dirty="0">
                <a:solidFill>
                  <a:schemeClr val="bg1"/>
                </a:solidFill>
                <a:latin typeface="Century Gothic" panose="020B0502020202020204" pitchFamily="34" charset="0"/>
              </a:rPr>
              <a:t> </a:t>
            </a:r>
            <a:endParaRPr lang="en-CA" sz="2000" dirty="0">
              <a:solidFill>
                <a:schemeClr val="bg1"/>
              </a:solidFill>
              <a:latin typeface="Century Gothic" panose="020B0502020202020204" pitchFamily="34" charset="0"/>
            </a:endParaRPr>
          </a:p>
        </p:txBody>
      </p:sp>
      <p:sp>
        <p:nvSpPr>
          <p:cNvPr id="7" name="object 5">
            <a:extLst>
              <a:ext uri="{FF2B5EF4-FFF2-40B4-BE49-F238E27FC236}">
                <a16:creationId xmlns:a16="http://schemas.microsoft.com/office/drawing/2014/main" id="{8536C57B-910D-C110-114E-DE83D24F2209}"/>
              </a:ext>
            </a:extLst>
          </p:cNvPr>
          <p:cNvSpPr txBox="1"/>
          <p:nvPr/>
        </p:nvSpPr>
        <p:spPr>
          <a:xfrm>
            <a:off x="456982" y="1946592"/>
            <a:ext cx="6265019" cy="997068"/>
          </a:xfrm>
          <a:prstGeom prst="rect">
            <a:avLst/>
          </a:prstGeom>
        </p:spPr>
        <p:txBody>
          <a:bodyPr vert="horz" wrap="square" lIns="0" tIns="12065" rIns="0" bIns="0" rtlCol="0">
            <a:spAutoFit/>
          </a:bodyPr>
          <a:lstStyle/>
          <a:p>
            <a:pPr marL="12700" defTabSz="630238">
              <a:spcBef>
                <a:spcPts val="95"/>
              </a:spcBef>
            </a:pPr>
            <a:r>
              <a:rPr lang="fr-CA" sz="2800" b="1" dirty="0">
                <a:solidFill>
                  <a:srgbClr val="FFC000"/>
                </a:solidFill>
                <a:latin typeface="Century Gothic" panose="020B0502020202020204" pitchFamily="34" charset="0"/>
              </a:rPr>
              <a:t>2.1</a:t>
            </a:r>
            <a:r>
              <a:rPr lang="fr-CA" dirty="0">
                <a:solidFill>
                  <a:srgbClr val="000000"/>
                </a:solidFill>
                <a:latin typeface="Century Gothic" panose="020B0502020202020204" pitchFamily="34" charset="0"/>
              </a:rPr>
              <a:t> </a:t>
            </a:r>
            <a:r>
              <a:rPr lang="fr-FR" sz="1800" dirty="0">
                <a:solidFill>
                  <a:srgbClr val="000000"/>
                </a:solidFill>
                <a:latin typeface="Segoe UI" panose="020B0502040204020203" pitchFamily="34" charset="0"/>
                <a:cs typeface="Segoe UI" panose="020B0502040204020203" pitchFamily="34" charset="0"/>
              </a:rPr>
              <a:t>Continuer</a:t>
            </a:r>
            <a:r>
              <a:rPr lang="fr-FR" sz="1800" b="0" i="0" u="none" strike="noStrike" dirty="0">
                <a:solidFill>
                  <a:srgbClr val="000000"/>
                </a:solidFill>
                <a:effectLst/>
                <a:latin typeface="Segoe UI" panose="020B0502040204020203" pitchFamily="34" charset="0"/>
                <a:cs typeface="Segoe UI" panose="020B0502040204020203" pitchFamily="34" charset="0"/>
              </a:rPr>
              <a:t> à renforcer la composante culturelle du parcours de guérison et 	mettre en valeur</a:t>
            </a:r>
            <a:r>
              <a:rPr lang="fr-FR" sz="1800" b="0" i="1" u="none" strike="noStrike" dirty="0">
                <a:solidFill>
                  <a:srgbClr val="000000"/>
                </a:solidFill>
                <a:effectLst/>
                <a:latin typeface="Segoe UI" panose="020B0502040204020203" pitchFamily="34" charset="0"/>
                <a:cs typeface="Segoe UI" panose="020B0502040204020203" pitchFamily="34" charset="0"/>
              </a:rPr>
              <a:t> l'</a:t>
            </a:r>
            <a:r>
              <a:rPr lang="fr-FR" sz="1800" b="0" i="1" u="none" strike="noStrike" dirty="0" err="1">
                <a:solidFill>
                  <a:srgbClr val="000000"/>
                </a:solidFill>
                <a:effectLst/>
                <a:latin typeface="Segoe UI" panose="020B0502040204020203" pitchFamily="34" charset="0"/>
                <a:cs typeface="Segoe UI" panose="020B0502040204020203" pitchFamily="34" charset="0"/>
              </a:rPr>
              <a:t>empowerment</a:t>
            </a:r>
            <a:r>
              <a:rPr lang="fr-FR" sz="1800" b="0" i="0" u="none" strike="noStrike" dirty="0">
                <a:solidFill>
                  <a:srgbClr val="000000"/>
                </a:solidFill>
                <a:effectLst/>
                <a:latin typeface="Segoe UI" panose="020B0502040204020203" pitchFamily="34" charset="0"/>
                <a:cs typeface="Segoe UI" panose="020B0502040204020203" pitchFamily="34" charset="0"/>
              </a:rPr>
              <a:t> sur une identité culturelle forte. </a:t>
            </a:r>
            <a:endParaRPr lang="fr-CA" sz="2000" dirty="0">
              <a:latin typeface="Segoe UI" panose="020B0502040204020203" pitchFamily="34" charset="0"/>
              <a:cs typeface="Segoe UI" panose="020B0502040204020203" pitchFamily="34" charset="0"/>
            </a:endParaRPr>
          </a:p>
        </p:txBody>
      </p:sp>
      <p:grpSp>
        <p:nvGrpSpPr>
          <p:cNvPr id="2" name="Group 1">
            <a:extLst>
              <a:ext uri="{FF2B5EF4-FFF2-40B4-BE49-F238E27FC236}">
                <a16:creationId xmlns:a16="http://schemas.microsoft.com/office/drawing/2014/main" id="{28298030-5B14-E371-EC70-BA95A871FBF8}"/>
              </a:ext>
            </a:extLst>
          </p:cNvPr>
          <p:cNvGrpSpPr/>
          <p:nvPr/>
        </p:nvGrpSpPr>
        <p:grpSpPr>
          <a:xfrm>
            <a:off x="7275086" y="728155"/>
            <a:ext cx="3475021" cy="804742"/>
            <a:chOff x="7275086" y="728155"/>
            <a:chExt cx="3475021" cy="804742"/>
          </a:xfrm>
        </p:grpSpPr>
        <p:pic>
          <p:nvPicPr>
            <p:cNvPr id="17" name="Image 16">
              <a:extLst>
                <a:ext uri="{FF2B5EF4-FFF2-40B4-BE49-F238E27FC236}">
                  <a16:creationId xmlns:a16="http://schemas.microsoft.com/office/drawing/2014/main" id="{2E383C9B-3489-9667-7BFC-57C883174239}"/>
                </a:ext>
              </a:extLst>
            </p:cNvPr>
            <p:cNvPicPr>
              <a:picLocks noChangeAspect="1"/>
            </p:cNvPicPr>
            <p:nvPr/>
          </p:nvPicPr>
          <p:blipFill>
            <a:blip r:embed="rId3"/>
            <a:stretch>
              <a:fillRect/>
            </a:stretch>
          </p:blipFill>
          <p:spPr>
            <a:xfrm>
              <a:off x="7275086" y="728155"/>
              <a:ext cx="3475021" cy="804742"/>
            </a:xfrm>
            <a:prstGeom prst="rect">
              <a:avLst/>
            </a:prstGeom>
          </p:spPr>
        </p:pic>
        <p:sp>
          <p:nvSpPr>
            <p:cNvPr id="19" name="ZoneTexte 18">
              <a:extLst>
                <a:ext uri="{FF2B5EF4-FFF2-40B4-BE49-F238E27FC236}">
                  <a16:creationId xmlns:a16="http://schemas.microsoft.com/office/drawing/2014/main" id="{D79407E2-776C-AD75-23A6-CD8AABC5E6B3}"/>
                </a:ext>
              </a:extLst>
            </p:cNvPr>
            <p:cNvSpPr txBox="1"/>
            <p:nvPr/>
          </p:nvSpPr>
          <p:spPr>
            <a:xfrm>
              <a:off x="9628549" y="806454"/>
              <a:ext cx="811441" cy="523220"/>
            </a:xfrm>
            <a:prstGeom prst="rect">
              <a:avLst/>
            </a:prstGeom>
            <a:noFill/>
          </p:spPr>
          <p:txBody>
            <a:bodyPr wrap="none" rtlCol="0">
              <a:spAutoFit/>
            </a:bodyPr>
            <a:lstStyle/>
            <a:p>
              <a:r>
                <a:rPr lang="en-CA" sz="2800" b="1" dirty="0">
                  <a:effectLst>
                    <a:outerShdw blurRad="38100" dist="38100" dir="2700000" algn="tl">
                      <a:srgbClr val="000000">
                        <a:alpha val="43137"/>
                      </a:srgbClr>
                    </a:outerShdw>
                  </a:effectLst>
                </a:rPr>
                <a:t>66%</a:t>
              </a:r>
              <a:endParaRPr lang="fr-CA" sz="2800" b="1" dirty="0">
                <a:effectLst>
                  <a:outerShdw blurRad="38100" dist="38100" dir="2700000" algn="tl">
                    <a:srgbClr val="000000">
                      <a:alpha val="43137"/>
                    </a:srgbClr>
                  </a:outerShdw>
                </a:effectLst>
              </a:endParaRPr>
            </a:p>
          </p:txBody>
        </p:sp>
        <p:pic>
          <p:nvPicPr>
            <p:cNvPr id="20" name="Image 19">
              <a:extLst>
                <a:ext uri="{FF2B5EF4-FFF2-40B4-BE49-F238E27FC236}">
                  <a16:creationId xmlns:a16="http://schemas.microsoft.com/office/drawing/2014/main" id="{A27DE4FD-0DF0-C9E4-D663-8ABB30BCDF91}"/>
                </a:ext>
              </a:extLst>
            </p:cNvPr>
            <p:cNvPicPr>
              <a:picLocks noChangeAspect="1"/>
            </p:cNvPicPr>
            <p:nvPr/>
          </p:nvPicPr>
          <p:blipFill>
            <a:blip r:embed="rId4"/>
            <a:stretch>
              <a:fillRect/>
            </a:stretch>
          </p:blipFill>
          <p:spPr>
            <a:xfrm>
              <a:off x="9467206" y="1002780"/>
              <a:ext cx="48772" cy="140220"/>
            </a:xfrm>
            <a:prstGeom prst="rect">
              <a:avLst/>
            </a:prstGeom>
          </p:spPr>
        </p:pic>
      </p:grpSp>
      <p:sp>
        <p:nvSpPr>
          <p:cNvPr id="8" name="ZoneTexte 7">
            <a:extLst>
              <a:ext uri="{FF2B5EF4-FFF2-40B4-BE49-F238E27FC236}">
                <a16:creationId xmlns:a16="http://schemas.microsoft.com/office/drawing/2014/main" id="{DF189560-F4A0-0DE4-2B67-A7ACEB8EEEC8}"/>
              </a:ext>
            </a:extLst>
          </p:cNvPr>
          <p:cNvSpPr txBox="1"/>
          <p:nvPr/>
        </p:nvSpPr>
        <p:spPr>
          <a:xfrm>
            <a:off x="8905065" y="6110889"/>
            <a:ext cx="1124282" cy="307777"/>
          </a:xfrm>
          <a:prstGeom prst="rect">
            <a:avLst/>
          </a:prstGeom>
          <a:noFill/>
        </p:spPr>
        <p:txBody>
          <a:bodyPr wrap="none" rtlCol="0">
            <a:spAutoFit/>
          </a:bodyPr>
          <a:lstStyle/>
          <a:p>
            <a:r>
              <a:rPr lang="fr-CA" sz="1400" dirty="0"/>
              <a:t>En avril 2025</a:t>
            </a:r>
          </a:p>
        </p:txBody>
      </p:sp>
      <p:sp>
        <p:nvSpPr>
          <p:cNvPr id="9" name="ZoneTexte 8">
            <a:extLst>
              <a:ext uri="{FF2B5EF4-FFF2-40B4-BE49-F238E27FC236}">
                <a16:creationId xmlns:a16="http://schemas.microsoft.com/office/drawing/2014/main" id="{0DD9E590-67A0-FE96-D876-18CE3FA12402}"/>
              </a:ext>
            </a:extLst>
          </p:cNvPr>
          <p:cNvSpPr txBox="1"/>
          <p:nvPr/>
        </p:nvSpPr>
        <p:spPr>
          <a:xfrm>
            <a:off x="6858000" y="6110889"/>
            <a:ext cx="1381212" cy="307777"/>
          </a:xfrm>
          <a:prstGeom prst="rect">
            <a:avLst/>
          </a:prstGeom>
          <a:noFill/>
        </p:spPr>
        <p:txBody>
          <a:bodyPr wrap="none" rtlCol="0">
            <a:spAutoFit/>
          </a:bodyPr>
          <a:lstStyle/>
          <a:p>
            <a:r>
              <a:rPr lang="fr-CA" sz="1400" dirty="0"/>
              <a:t>En octobre 2024</a:t>
            </a:r>
          </a:p>
        </p:txBody>
      </p:sp>
      <p:sp>
        <p:nvSpPr>
          <p:cNvPr id="13" name="ZoneTexte 7">
            <a:extLst>
              <a:ext uri="{FF2B5EF4-FFF2-40B4-BE49-F238E27FC236}">
                <a16:creationId xmlns:a16="http://schemas.microsoft.com/office/drawing/2014/main" id="{86472198-BC33-3156-039B-683CFFBFD9B7}"/>
              </a:ext>
            </a:extLst>
          </p:cNvPr>
          <p:cNvSpPr txBox="1"/>
          <p:nvPr/>
        </p:nvSpPr>
        <p:spPr>
          <a:xfrm>
            <a:off x="10661041" y="6115268"/>
            <a:ext cx="1225657" cy="307777"/>
          </a:xfrm>
          <a:prstGeom prst="rect">
            <a:avLst/>
          </a:prstGeom>
          <a:noFill/>
        </p:spPr>
        <p:txBody>
          <a:bodyPr wrap="none" rtlCol="0">
            <a:spAutoFit/>
          </a:bodyPr>
          <a:lstStyle/>
          <a:p>
            <a:r>
              <a:rPr lang="fr-CA" sz="1400" dirty="0"/>
              <a:t>En juillet 2026</a:t>
            </a:r>
          </a:p>
        </p:txBody>
      </p:sp>
      <p:graphicFrame>
        <p:nvGraphicFramePr>
          <p:cNvPr id="18" name="Chart 17">
            <a:extLst>
              <a:ext uri="{FF2B5EF4-FFF2-40B4-BE49-F238E27FC236}">
                <a16:creationId xmlns:a16="http://schemas.microsoft.com/office/drawing/2014/main" id="{0EC26AC5-C694-D365-8790-BA062BD6F890}"/>
              </a:ext>
            </a:extLst>
          </p:cNvPr>
          <p:cNvGraphicFramePr>
            <a:graphicFrameLocks/>
          </p:cNvGraphicFramePr>
          <p:nvPr>
            <p:extLst>
              <p:ext uri="{D42A27DB-BD31-4B8C-83A1-F6EECF244321}">
                <p14:modId xmlns:p14="http://schemas.microsoft.com/office/powerpoint/2010/main" val="184157255"/>
              </p:ext>
            </p:extLst>
          </p:nvPr>
        </p:nvGraphicFramePr>
        <p:xfrm>
          <a:off x="6669099" y="1905000"/>
          <a:ext cx="1831772" cy="13620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Chart 20">
            <a:extLst>
              <a:ext uri="{FF2B5EF4-FFF2-40B4-BE49-F238E27FC236}">
                <a16:creationId xmlns:a16="http://schemas.microsoft.com/office/drawing/2014/main" id="{B7FB52FC-AC01-D94C-D0BB-CC729DDEA7A5}"/>
              </a:ext>
            </a:extLst>
          </p:cNvPr>
          <p:cNvGraphicFramePr>
            <a:graphicFrameLocks/>
          </p:cNvGraphicFramePr>
          <p:nvPr>
            <p:extLst>
              <p:ext uri="{D42A27DB-BD31-4B8C-83A1-F6EECF244321}">
                <p14:modId xmlns:p14="http://schemas.microsoft.com/office/powerpoint/2010/main" val="1333982368"/>
              </p:ext>
            </p:extLst>
          </p:nvPr>
        </p:nvGraphicFramePr>
        <p:xfrm>
          <a:off x="6683387" y="4179030"/>
          <a:ext cx="1831772" cy="149549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4" name="Chart 23">
            <a:extLst>
              <a:ext uri="{FF2B5EF4-FFF2-40B4-BE49-F238E27FC236}">
                <a16:creationId xmlns:a16="http://schemas.microsoft.com/office/drawing/2014/main" id="{E5408FF8-66E6-0F91-15BE-15493C81530F}"/>
              </a:ext>
            </a:extLst>
          </p:cNvPr>
          <p:cNvGraphicFramePr>
            <a:graphicFrameLocks/>
          </p:cNvGraphicFramePr>
          <p:nvPr>
            <p:extLst>
              <p:ext uri="{D42A27DB-BD31-4B8C-83A1-F6EECF244321}">
                <p14:modId xmlns:p14="http://schemas.microsoft.com/office/powerpoint/2010/main" val="268213068"/>
              </p:ext>
            </p:extLst>
          </p:nvPr>
        </p:nvGraphicFramePr>
        <p:xfrm>
          <a:off x="8526830" y="1918575"/>
          <a:ext cx="1658987" cy="134640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5" name="Chart 24">
            <a:extLst>
              <a:ext uri="{FF2B5EF4-FFF2-40B4-BE49-F238E27FC236}">
                <a16:creationId xmlns:a16="http://schemas.microsoft.com/office/drawing/2014/main" id="{D8D0DFC7-96AC-C6F4-64EC-19F25549145F}"/>
              </a:ext>
            </a:extLst>
          </p:cNvPr>
          <p:cNvGraphicFramePr>
            <a:graphicFrameLocks/>
          </p:cNvGraphicFramePr>
          <p:nvPr>
            <p:extLst>
              <p:ext uri="{D42A27DB-BD31-4B8C-83A1-F6EECF244321}">
                <p14:modId xmlns:p14="http://schemas.microsoft.com/office/powerpoint/2010/main" val="162545848"/>
              </p:ext>
            </p:extLst>
          </p:nvPr>
        </p:nvGraphicFramePr>
        <p:xfrm>
          <a:off x="8587497" y="4191000"/>
          <a:ext cx="1481329" cy="149549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6" name="Chart 25">
            <a:extLst>
              <a:ext uri="{FF2B5EF4-FFF2-40B4-BE49-F238E27FC236}">
                <a16:creationId xmlns:a16="http://schemas.microsoft.com/office/drawing/2014/main" id="{D56DF3C4-681A-C23E-8017-1EAEC008B818}"/>
              </a:ext>
            </a:extLst>
          </p:cNvPr>
          <p:cNvGraphicFramePr>
            <a:graphicFrameLocks/>
          </p:cNvGraphicFramePr>
          <p:nvPr>
            <p:extLst>
              <p:ext uri="{D42A27DB-BD31-4B8C-83A1-F6EECF244321}">
                <p14:modId xmlns:p14="http://schemas.microsoft.com/office/powerpoint/2010/main" val="357712514"/>
              </p:ext>
            </p:extLst>
          </p:nvPr>
        </p:nvGraphicFramePr>
        <p:xfrm>
          <a:off x="10185817" y="1957103"/>
          <a:ext cx="1831772" cy="134870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7" name="Chart 26">
            <a:extLst>
              <a:ext uri="{FF2B5EF4-FFF2-40B4-BE49-F238E27FC236}">
                <a16:creationId xmlns:a16="http://schemas.microsoft.com/office/drawing/2014/main" id="{D96EC954-CA7E-D296-7D91-CA8298D9558F}"/>
              </a:ext>
            </a:extLst>
          </p:cNvPr>
          <p:cNvGraphicFramePr>
            <a:graphicFrameLocks/>
          </p:cNvGraphicFramePr>
          <p:nvPr>
            <p:extLst>
              <p:ext uri="{D42A27DB-BD31-4B8C-83A1-F6EECF244321}">
                <p14:modId xmlns:p14="http://schemas.microsoft.com/office/powerpoint/2010/main" val="907282485"/>
              </p:ext>
            </p:extLst>
          </p:nvPr>
        </p:nvGraphicFramePr>
        <p:xfrm>
          <a:off x="10204867" y="4198111"/>
          <a:ext cx="1831772" cy="1476409"/>
        </p:xfrm>
        <a:graphic>
          <a:graphicData uri="http://schemas.openxmlformats.org/drawingml/2006/chart">
            <c:chart xmlns:c="http://schemas.openxmlformats.org/drawingml/2006/chart" xmlns:r="http://schemas.openxmlformats.org/officeDocument/2006/relationships" r:id="rId10"/>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FE3F0-55A8-EAF3-35DD-86029AD1BAF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5BE91AB-BB24-300B-E5D6-C4131DE09886}"/>
              </a:ext>
            </a:extLst>
          </p:cNvPr>
          <p:cNvSpPr txBox="1">
            <a:spLocks noGrp="1"/>
          </p:cNvSpPr>
          <p:nvPr>
            <p:ph type="title"/>
          </p:nvPr>
        </p:nvSpPr>
        <p:spPr>
          <a:xfrm>
            <a:off x="414019" y="173863"/>
            <a:ext cx="7263130" cy="443711"/>
          </a:xfrm>
          <a:prstGeom prst="rect">
            <a:avLst/>
          </a:prstGeom>
        </p:spPr>
        <p:txBody>
          <a:bodyPr vert="horz" wrap="square" lIns="0" tIns="0" rIns="0" bIns="0" rtlCol="0">
            <a:spAutoFit/>
          </a:bodyPr>
          <a:lstStyle/>
          <a:p>
            <a:pPr marL="12700">
              <a:lnSpc>
                <a:spcPts val="3840"/>
              </a:lnSpc>
            </a:pPr>
            <a:r>
              <a:rPr lang="fr-FR" sz="2800" spc="-5" noProof="0" dirty="0">
                <a:solidFill>
                  <a:srgbClr val="FFC000"/>
                </a:solidFill>
                <a:latin typeface="Segoe UI" panose="020B0502040204020203" pitchFamily="34" charset="0"/>
                <a:cs typeface="Segoe UI" panose="020B0502040204020203" pitchFamily="34" charset="0"/>
              </a:rPr>
              <a:t>Résultat</a:t>
            </a:r>
            <a:r>
              <a:rPr lang="en-US" sz="2800" spc="-5" dirty="0">
                <a:solidFill>
                  <a:srgbClr val="CA9F36"/>
                </a:solidFill>
                <a:latin typeface="Segoe UI" panose="020B0502040204020203" pitchFamily="34" charset="0"/>
                <a:cs typeface="Segoe UI" panose="020B0502040204020203" pitchFamily="34" charset="0"/>
              </a:rPr>
              <a:t> </a:t>
            </a:r>
            <a:r>
              <a:rPr lang="fr-FR" sz="2800" spc="-5" noProof="0" dirty="0">
                <a:solidFill>
                  <a:srgbClr val="FFC000"/>
                </a:solidFill>
                <a:latin typeface="Segoe UI" panose="020B0502040204020203" pitchFamily="34" charset="0"/>
                <a:cs typeface="Segoe UI" panose="020B0502040204020203" pitchFamily="34" charset="0"/>
              </a:rPr>
              <a:t>stratégique</a:t>
            </a:r>
            <a:r>
              <a:rPr lang="en-US" sz="2800" spc="-5" dirty="0">
                <a:solidFill>
                  <a:srgbClr val="FFC000"/>
                </a:solidFill>
                <a:latin typeface="Segoe UI" panose="020B0502040204020203" pitchFamily="34" charset="0"/>
                <a:cs typeface="Segoe UI" panose="020B0502040204020203" pitchFamily="34" charset="0"/>
              </a:rPr>
              <a:t> 2 (suite)</a:t>
            </a:r>
            <a:r>
              <a:rPr sz="2800" spc="-5" dirty="0">
                <a:solidFill>
                  <a:srgbClr val="FFC000"/>
                </a:solidFill>
                <a:latin typeface="Segoe UI" panose="020B0502040204020203" pitchFamily="34" charset="0"/>
                <a:cs typeface="Segoe UI" panose="020B0502040204020203" pitchFamily="34" charset="0"/>
              </a:rPr>
              <a:t> </a:t>
            </a:r>
            <a:endParaRPr sz="2800" dirty="0">
              <a:solidFill>
                <a:srgbClr val="FFC000"/>
              </a:solidFill>
              <a:latin typeface="Segoe UI" panose="020B0502040204020203" pitchFamily="34" charset="0"/>
              <a:cs typeface="Segoe UI" panose="020B0502040204020203" pitchFamily="34" charset="0"/>
            </a:endParaRPr>
          </a:p>
        </p:txBody>
      </p:sp>
      <p:sp>
        <p:nvSpPr>
          <p:cNvPr id="5" name="object 5">
            <a:extLst>
              <a:ext uri="{FF2B5EF4-FFF2-40B4-BE49-F238E27FC236}">
                <a16:creationId xmlns:a16="http://schemas.microsoft.com/office/drawing/2014/main" id="{746FE3F9-81D2-7F2E-9518-9D569D2C3980}"/>
              </a:ext>
            </a:extLst>
          </p:cNvPr>
          <p:cNvSpPr txBox="1"/>
          <p:nvPr/>
        </p:nvSpPr>
        <p:spPr>
          <a:xfrm>
            <a:off x="530549" y="2256098"/>
            <a:ext cx="5870252" cy="1379224"/>
          </a:xfrm>
          <a:prstGeom prst="rect">
            <a:avLst/>
          </a:prstGeom>
        </p:spPr>
        <p:txBody>
          <a:bodyPr vert="horz" wrap="square" lIns="0" tIns="12065" rIns="0" bIns="0" rtlCol="0">
            <a:spAutoFit/>
          </a:bodyPr>
          <a:lstStyle/>
          <a:p>
            <a:pPr marL="12700">
              <a:spcBef>
                <a:spcPts val="95"/>
              </a:spcBef>
            </a:pPr>
            <a:r>
              <a:rPr lang="fr-FR" sz="2800" b="1" dirty="0">
                <a:solidFill>
                  <a:srgbClr val="FFC000"/>
                </a:solidFill>
                <a:latin typeface="Century Gothic" panose="020B0502020202020204" pitchFamily="34" charset="0"/>
              </a:rPr>
              <a:t>2.3</a:t>
            </a:r>
            <a:r>
              <a:rPr lang="fr-FR" dirty="0">
                <a:solidFill>
                  <a:srgbClr val="000000"/>
                </a:solidFill>
                <a:latin typeface="Century Gothic" panose="020B0502020202020204"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Décoloniser le centre et en faire une expérience culturelle transparente et stimulante dans le respect des cultures et des langues de la  jeunesse  diversifiée. </a:t>
            </a:r>
            <a:endParaRPr sz="2000" dirty="0">
              <a:latin typeface="Segoe UI" panose="020B0502040204020203" pitchFamily="34" charset="0"/>
              <a:cs typeface="Segoe UI" panose="020B0502040204020203" pitchFamily="34" charset="0"/>
            </a:endParaRPr>
          </a:p>
        </p:txBody>
      </p:sp>
      <p:sp>
        <p:nvSpPr>
          <p:cNvPr id="6" name="object 6">
            <a:extLst>
              <a:ext uri="{FF2B5EF4-FFF2-40B4-BE49-F238E27FC236}">
                <a16:creationId xmlns:a16="http://schemas.microsoft.com/office/drawing/2014/main" id="{63962A42-CD7A-BA39-8A0C-E43AAF2AB155}"/>
              </a:ext>
            </a:extLst>
          </p:cNvPr>
          <p:cNvSpPr txBox="1"/>
          <p:nvPr/>
        </p:nvSpPr>
        <p:spPr>
          <a:xfrm>
            <a:off x="474104" y="4042399"/>
            <a:ext cx="8034020" cy="400751"/>
          </a:xfrm>
          <a:prstGeom prst="rect">
            <a:avLst/>
          </a:prstGeom>
        </p:spPr>
        <p:txBody>
          <a:bodyPr vert="horz" wrap="square" lIns="0" tIns="41275" rIns="0" bIns="0" rtlCol="0">
            <a:spAutoFit/>
          </a:bodyPr>
          <a:lstStyle/>
          <a:p>
            <a:pPr marL="821690" marR="5080" indent="-809625">
              <a:lnSpc>
                <a:spcPts val="2840"/>
              </a:lnSpc>
              <a:spcBef>
                <a:spcPts val="325"/>
              </a:spcBef>
            </a:pPr>
            <a:r>
              <a:rPr lang="en-US" sz="2800" b="1" spc="-5" dirty="0">
                <a:solidFill>
                  <a:srgbClr val="FFC000"/>
                </a:solidFill>
                <a:latin typeface="Century Gothic" panose="020B0502020202020204" pitchFamily="34" charset="0"/>
                <a:cs typeface="Segoe UI"/>
              </a:rPr>
              <a:t>2.4</a:t>
            </a:r>
            <a:r>
              <a:rPr sz="2500" b="1" spc="-5" dirty="0">
                <a:solidFill>
                  <a:srgbClr val="CA9F36"/>
                </a:solidFill>
                <a:latin typeface="Segoe UI"/>
                <a:cs typeface="Segoe UI"/>
              </a:rPr>
              <a:t> </a:t>
            </a:r>
            <a:endParaRPr sz="2500" dirty="0">
              <a:latin typeface="Segoe UI"/>
              <a:cs typeface="Segoe UI"/>
            </a:endParaRPr>
          </a:p>
        </p:txBody>
      </p:sp>
      <p:sp>
        <p:nvSpPr>
          <p:cNvPr id="34" name="object 34">
            <a:extLst>
              <a:ext uri="{FF2B5EF4-FFF2-40B4-BE49-F238E27FC236}">
                <a16:creationId xmlns:a16="http://schemas.microsoft.com/office/drawing/2014/main" id="{BEA856AF-059C-459D-6A36-81FE1C405AF0}"/>
              </a:ext>
            </a:extLst>
          </p:cNvPr>
          <p:cNvSpPr/>
          <p:nvPr/>
        </p:nvSpPr>
        <p:spPr>
          <a:xfrm>
            <a:off x="9075293" y="4079494"/>
            <a:ext cx="792480" cy="792480"/>
          </a:xfrm>
          <a:custGeom>
            <a:avLst/>
            <a:gdLst/>
            <a:ahLst/>
            <a:cxnLst/>
            <a:rect l="l" t="t" r="r" b="b"/>
            <a:pathLst>
              <a:path w="792479" h="792479">
                <a:moveTo>
                  <a:pt x="792352" y="396112"/>
                </a:moveTo>
                <a:lnTo>
                  <a:pt x="789687" y="442318"/>
                </a:lnTo>
                <a:lnTo>
                  <a:pt x="781887" y="486955"/>
                </a:lnTo>
                <a:lnTo>
                  <a:pt x="769252" y="529726"/>
                </a:lnTo>
                <a:lnTo>
                  <a:pt x="752078" y="570337"/>
                </a:lnTo>
                <a:lnTo>
                  <a:pt x="730664" y="608488"/>
                </a:lnTo>
                <a:lnTo>
                  <a:pt x="705308" y="643884"/>
                </a:lnTo>
                <a:lnTo>
                  <a:pt x="676306" y="676227"/>
                </a:lnTo>
                <a:lnTo>
                  <a:pt x="643957" y="705221"/>
                </a:lnTo>
                <a:lnTo>
                  <a:pt x="608559" y="730569"/>
                </a:lnTo>
                <a:lnTo>
                  <a:pt x="570408" y="751974"/>
                </a:lnTo>
                <a:lnTo>
                  <a:pt x="529803" y="769138"/>
                </a:lnTo>
                <a:lnTo>
                  <a:pt x="487042" y="781767"/>
                </a:lnTo>
                <a:lnTo>
                  <a:pt x="442421" y="789561"/>
                </a:lnTo>
                <a:lnTo>
                  <a:pt x="396239" y="792225"/>
                </a:lnTo>
                <a:lnTo>
                  <a:pt x="350033" y="789561"/>
                </a:lnTo>
                <a:lnTo>
                  <a:pt x="305390" y="781767"/>
                </a:lnTo>
                <a:lnTo>
                  <a:pt x="262611" y="769138"/>
                </a:lnTo>
                <a:lnTo>
                  <a:pt x="221990" y="751974"/>
                </a:lnTo>
                <a:lnTo>
                  <a:pt x="183827" y="730569"/>
                </a:lnTo>
                <a:lnTo>
                  <a:pt x="148418" y="705221"/>
                </a:lnTo>
                <a:lnTo>
                  <a:pt x="116062" y="676227"/>
                </a:lnTo>
                <a:lnTo>
                  <a:pt x="87054" y="643884"/>
                </a:lnTo>
                <a:lnTo>
                  <a:pt x="61693" y="608488"/>
                </a:lnTo>
                <a:lnTo>
                  <a:pt x="40277" y="570337"/>
                </a:lnTo>
                <a:lnTo>
                  <a:pt x="23102" y="529726"/>
                </a:lnTo>
                <a:lnTo>
                  <a:pt x="10465" y="486955"/>
                </a:lnTo>
                <a:lnTo>
                  <a:pt x="2666" y="442318"/>
                </a:lnTo>
                <a:lnTo>
                  <a:pt x="0" y="396112"/>
                </a:lnTo>
                <a:lnTo>
                  <a:pt x="2666" y="349907"/>
                </a:lnTo>
                <a:lnTo>
                  <a:pt x="10465" y="305270"/>
                </a:lnTo>
                <a:lnTo>
                  <a:pt x="23102" y="262499"/>
                </a:lnTo>
                <a:lnTo>
                  <a:pt x="40277" y="221888"/>
                </a:lnTo>
                <a:lnTo>
                  <a:pt x="61693" y="183737"/>
                </a:lnTo>
                <a:lnTo>
                  <a:pt x="87054" y="148341"/>
                </a:lnTo>
                <a:lnTo>
                  <a:pt x="116062" y="115998"/>
                </a:lnTo>
                <a:lnTo>
                  <a:pt x="148418" y="87004"/>
                </a:lnTo>
                <a:lnTo>
                  <a:pt x="183827" y="61656"/>
                </a:lnTo>
                <a:lnTo>
                  <a:pt x="221990" y="40251"/>
                </a:lnTo>
                <a:lnTo>
                  <a:pt x="262611" y="23087"/>
                </a:lnTo>
                <a:lnTo>
                  <a:pt x="305390" y="10458"/>
                </a:lnTo>
                <a:lnTo>
                  <a:pt x="350033" y="2664"/>
                </a:lnTo>
                <a:lnTo>
                  <a:pt x="396239" y="0"/>
                </a:lnTo>
                <a:lnTo>
                  <a:pt x="396239" y="166369"/>
                </a:lnTo>
                <a:lnTo>
                  <a:pt x="349905" y="171037"/>
                </a:lnTo>
                <a:lnTo>
                  <a:pt x="306764" y="184425"/>
                </a:lnTo>
                <a:lnTo>
                  <a:pt x="267737" y="205609"/>
                </a:lnTo>
                <a:lnTo>
                  <a:pt x="233743" y="233664"/>
                </a:lnTo>
                <a:lnTo>
                  <a:pt x="205702" y="267666"/>
                </a:lnTo>
                <a:lnTo>
                  <a:pt x="184534" y="306691"/>
                </a:lnTo>
                <a:lnTo>
                  <a:pt x="171159" y="349814"/>
                </a:lnTo>
                <a:lnTo>
                  <a:pt x="166497" y="396112"/>
                </a:lnTo>
                <a:lnTo>
                  <a:pt x="171159" y="442411"/>
                </a:lnTo>
                <a:lnTo>
                  <a:pt x="184534" y="485534"/>
                </a:lnTo>
                <a:lnTo>
                  <a:pt x="205702" y="524559"/>
                </a:lnTo>
                <a:lnTo>
                  <a:pt x="233743" y="558561"/>
                </a:lnTo>
                <a:lnTo>
                  <a:pt x="267737" y="586616"/>
                </a:lnTo>
                <a:lnTo>
                  <a:pt x="306764" y="607800"/>
                </a:lnTo>
                <a:lnTo>
                  <a:pt x="349905" y="621188"/>
                </a:lnTo>
                <a:lnTo>
                  <a:pt x="396239" y="625855"/>
                </a:lnTo>
                <a:lnTo>
                  <a:pt x="442538" y="621188"/>
                </a:lnTo>
                <a:lnTo>
                  <a:pt x="485661" y="607800"/>
                </a:lnTo>
                <a:lnTo>
                  <a:pt x="524686" y="586616"/>
                </a:lnTo>
                <a:lnTo>
                  <a:pt x="558688" y="558561"/>
                </a:lnTo>
                <a:lnTo>
                  <a:pt x="586743" y="524559"/>
                </a:lnTo>
                <a:lnTo>
                  <a:pt x="607927" y="485534"/>
                </a:lnTo>
                <a:lnTo>
                  <a:pt x="621315" y="442411"/>
                </a:lnTo>
                <a:lnTo>
                  <a:pt x="625982" y="396112"/>
                </a:lnTo>
                <a:lnTo>
                  <a:pt x="792352" y="396112"/>
                </a:lnTo>
                <a:close/>
              </a:path>
            </a:pathLst>
          </a:custGeom>
          <a:ln w="19049">
            <a:solidFill>
              <a:srgbClr val="FFFFFF"/>
            </a:solidFill>
          </a:ln>
        </p:spPr>
        <p:txBody>
          <a:bodyPr wrap="square" lIns="0" tIns="0" rIns="0" bIns="0" rtlCol="0"/>
          <a:lstStyle/>
          <a:p>
            <a:endParaRPr dirty="0"/>
          </a:p>
        </p:txBody>
      </p:sp>
      <p:sp>
        <p:nvSpPr>
          <p:cNvPr id="58" name="object 58">
            <a:extLst>
              <a:ext uri="{FF2B5EF4-FFF2-40B4-BE49-F238E27FC236}">
                <a16:creationId xmlns:a16="http://schemas.microsoft.com/office/drawing/2014/main" id="{79413FB9-66AA-C093-2D5F-A3F7C8ED7BAC}"/>
              </a:ext>
            </a:extLst>
          </p:cNvPr>
          <p:cNvSpPr txBox="1"/>
          <p:nvPr/>
        </p:nvSpPr>
        <p:spPr>
          <a:xfrm>
            <a:off x="-152400" y="1918573"/>
            <a:ext cx="8057515" cy="384080"/>
          </a:xfrm>
          <a:prstGeom prst="rect">
            <a:avLst/>
          </a:prstGeom>
        </p:spPr>
        <p:txBody>
          <a:bodyPr vert="horz" wrap="square" lIns="0" tIns="12065" rIns="0" bIns="0" rtlCol="0">
            <a:spAutoFit/>
          </a:bodyPr>
          <a:lstStyle/>
          <a:p>
            <a:pPr marL="50800">
              <a:lnSpc>
                <a:spcPts val="2930"/>
              </a:lnSpc>
              <a:spcBef>
                <a:spcPts val="95"/>
              </a:spcBef>
              <a:tabLst>
                <a:tab pos="7477125" algn="l"/>
              </a:tabLst>
            </a:pPr>
            <a:r>
              <a:rPr lang="en-US" sz="2800" b="1" spc="-5" dirty="0">
                <a:solidFill>
                  <a:srgbClr val="FFC000"/>
                </a:solidFill>
                <a:latin typeface="Century Gothic" panose="020B0502020202020204" pitchFamily="34" charset="0"/>
                <a:cs typeface="Segoe UI"/>
              </a:rPr>
              <a:t>  </a:t>
            </a:r>
            <a:r>
              <a:rPr sz="2500" b="1" spc="-5" dirty="0">
                <a:solidFill>
                  <a:srgbClr val="CA9F36"/>
                </a:solidFill>
                <a:latin typeface="Segoe UI"/>
                <a:cs typeface="Segoe UI"/>
              </a:rPr>
              <a:t> </a:t>
            </a:r>
            <a:endParaRPr sz="3000" baseline="-22222" dirty="0">
              <a:latin typeface="Segoe UI Black"/>
              <a:cs typeface="Segoe UI Black"/>
            </a:endParaRPr>
          </a:p>
        </p:txBody>
      </p:sp>
      <p:sp>
        <p:nvSpPr>
          <p:cNvPr id="60" name="TextBox 59">
            <a:extLst>
              <a:ext uri="{FF2B5EF4-FFF2-40B4-BE49-F238E27FC236}">
                <a16:creationId xmlns:a16="http://schemas.microsoft.com/office/drawing/2014/main" id="{16D5DE33-4DA0-ACF1-6212-403FC3656169}"/>
              </a:ext>
            </a:extLst>
          </p:cNvPr>
          <p:cNvSpPr txBox="1"/>
          <p:nvPr/>
        </p:nvSpPr>
        <p:spPr>
          <a:xfrm>
            <a:off x="424615" y="747111"/>
            <a:ext cx="6297386" cy="400110"/>
          </a:xfrm>
          <a:prstGeom prst="rect">
            <a:avLst/>
          </a:prstGeom>
          <a:noFill/>
        </p:spPr>
        <p:txBody>
          <a:bodyPr wrap="square">
            <a:spAutoFit/>
          </a:bodyPr>
          <a:lstStyle/>
          <a:p>
            <a:r>
              <a:rPr lang="fr-FR" sz="2000" b="1" i="0" u="none" strike="noStrike" dirty="0">
                <a:solidFill>
                  <a:schemeClr val="bg1"/>
                </a:solidFill>
                <a:effectLst/>
                <a:latin typeface="Century Gothic" panose="020B0502020202020204" pitchFamily="34" charset="0"/>
              </a:rPr>
              <a:t>Des jeunes renforcés sur le plan culturel</a:t>
            </a:r>
            <a:r>
              <a:rPr lang="fr-FR" sz="2000" dirty="0">
                <a:solidFill>
                  <a:schemeClr val="bg1"/>
                </a:solidFill>
                <a:latin typeface="Century Gothic" panose="020B0502020202020204" pitchFamily="34" charset="0"/>
              </a:rPr>
              <a:t> </a:t>
            </a:r>
            <a:endParaRPr lang="en-CA" sz="2000" dirty="0">
              <a:solidFill>
                <a:schemeClr val="bg1"/>
              </a:solidFill>
              <a:latin typeface="Century Gothic" panose="020B0502020202020204" pitchFamily="34" charset="0"/>
            </a:endParaRPr>
          </a:p>
        </p:txBody>
      </p:sp>
      <p:sp>
        <p:nvSpPr>
          <p:cNvPr id="62" name="TextBox 61">
            <a:extLst>
              <a:ext uri="{FF2B5EF4-FFF2-40B4-BE49-F238E27FC236}">
                <a16:creationId xmlns:a16="http://schemas.microsoft.com/office/drawing/2014/main" id="{B796336F-09A2-6DFC-D7DC-E1E76796A66F}"/>
              </a:ext>
            </a:extLst>
          </p:cNvPr>
          <p:cNvSpPr txBox="1"/>
          <p:nvPr/>
        </p:nvSpPr>
        <p:spPr>
          <a:xfrm>
            <a:off x="414019" y="4443150"/>
            <a:ext cx="6230378" cy="1323439"/>
          </a:xfrm>
          <a:prstGeom prst="rect">
            <a:avLst/>
          </a:prstGeom>
          <a:noFill/>
        </p:spPr>
        <p:txBody>
          <a:bodyPr wrap="square">
            <a:spAutoFit/>
          </a:bodyPr>
          <a:lstStyle/>
          <a:p>
            <a:r>
              <a:rPr lang="fr-FR" sz="2000" b="0" i="0" u="none" strike="noStrike" dirty="0">
                <a:solidFill>
                  <a:srgbClr val="000000"/>
                </a:solidFill>
                <a:effectLst/>
                <a:latin typeface="Segoe UI" panose="020B0502040204020203" pitchFamily="34" charset="0"/>
                <a:cs typeface="Segoe UI" panose="020B0502040204020203" pitchFamily="34" charset="0"/>
              </a:rPr>
              <a:t>Réévaluer l'approche actuelle en matière d'éducation et apprentissage, mettre en œuvre les changements nécessaires suivis d'évaluation et d'amélioration continue.</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grpSp>
        <p:nvGrpSpPr>
          <p:cNvPr id="2" name="Group 1">
            <a:extLst>
              <a:ext uri="{FF2B5EF4-FFF2-40B4-BE49-F238E27FC236}">
                <a16:creationId xmlns:a16="http://schemas.microsoft.com/office/drawing/2014/main" id="{6107E47E-12D6-F7DC-9AE6-7CD9A03CCB3A}"/>
              </a:ext>
            </a:extLst>
          </p:cNvPr>
          <p:cNvGrpSpPr/>
          <p:nvPr/>
        </p:nvGrpSpPr>
        <p:grpSpPr>
          <a:xfrm>
            <a:off x="7275086" y="728155"/>
            <a:ext cx="3475021" cy="804742"/>
            <a:chOff x="7275086" y="728155"/>
            <a:chExt cx="3475021" cy="804742"/>
          </a:xfrm>
        </p:grpSpPr>
        <p:pic>
          <p:nvPicPr>
            <p:cNvPr id="17" name="Image 16">
              <a:extLst>
                <a:ext uri="{FF2B5EF4-FFF2-40B4-BE49-F238E27FC236}">
                  <a16:creationId xmlns:a16="http://schemas.microsoft.com/office/drawing/2014/main" id="{203F9264-5A63-E008-C092-63770E5A6E89}"/>
                </a:ext>
              </a:extLst>
            </p:cNvPr>
            <p:cNvPicPr>
              <a:picLocks noChangeAspect="1"/>
            </p:cNvPicPr>
            <p:nvPr/>
          </p:nvPicPr>
          <p:blipFill>
            <a:blip r:embed="rId3"/>
            <a:stretch>
              <a:fillRect/>
            </a:stretch>
          </p:blipFill>
          <p:spPr>
            <a:xfrm>
              <a:off x="7275086" y="728155"/>
              <a:ext cx="3475021" cy="804742"/>
            </a:xfrm>
            <a:prstGeom prst="rect">
              <a:avLst/>
            </a:prstGeom>
          </p:spPr>
        </p:pic>
        <p:sp>
          <p:nvSpPr>
            <p:cNvPr id="19" name="ZoneTexte 18">
              <a:extLst>
                <a:ext uri="{FF2B5EF4-FFF2-40B4-BE49-F238E27FC236}">
                  <a16:creationId xmlns:a16="http://schemas.microsoft.com/office/drawing/2014/main" id="{91AF5FAD-C595-F8FC-CE9F-7E279B1DF513}"/>
                </a:ext>
              </a:extLst>
            </p:cNvPr>
            <p:cNvSpPr txBox="1"/>
            <p:nvPr/>
          </p:nvSpPr>
          <p:spPr>
            <a:xfrm>
              <a:off x="9628549" y="806454"/>
              <a:ext cx="811441" cy="523220"/>
            </a:xfrm>
            <a:prstGeom prst="rect">
              <a:avLst/>
            </a:prstGeom>
            <a:noFill/>
          </p:spPr>
          <p:txBody>
            <a:bodyPr wrap="none" rtlCol="0">
              <a:spAutoFit/>
            </a:bodyPr>
            <a:lstStyle/>
            <a:p>
              <a:r>
                <a:rPr lang="en-CA" sz="2800" b="1" dirty="0">
                  <a:effectLst>
                    <a:outerShdw blurRad="38100" dist="38100" dir="2700000" algn="tl">
                      <a:srgbClr val="000000">
                        <a:alpha val="43137"/>
                      </a:srgbClr>
                    </a:outerShdw>
                  </a:effectLst>
                </a:rPr>
                <a:t>66%</a:t>
              </a:r>
              <a:endParaRPr lang="fr-CA" sz="2800" b="1" dirty="0">
                <a:effectLst>
                  <a:outerShdw blurRad="38100" dist="38100" dir="2700000" algn="tl">
                    <a:srgbClr val="000000">
                      <a:alpha val="43137"/>
                    </a:srgbClr>
                  </a:outerShdw>
                </a:effectLst>
              </a:endParaRPr>
            </a:p>
          </p:txBody>
        </p:sp>
        <p:pic>
          <p:nvPicPr>
            <p:cNvPr id="20" name="Image 19">
              <a:extLst>
                <a:ext uri="{FF2B5EF4-FFF2-40B4-BE49-F238E27FC236}">
                  <a16:creationId xmlns:a16="http://schemas.microsoft.com/office/drawing/2014/main" id="{69FC7D37-1C02-28FC-1C43-E71A56DDBE89}"/>
                </a:ext>
              </a:extLst>
            </p:cNvPr>
            <p:cNvPicPr>
              <a:picLocks noChangeAspect="1"/>
            </p:cNvPicPr>
            <p:nvPr/>
          </p:nvPicPr>
          <p:blipFill>
            <a:blip r:embed="rId4"/>
            <a:stretch>
              <a:fillRect/>
            </a:stretch>
          </p:blipFill>
          <p:spPr>
            <a:xfrm>
              <a:off x="9467206" y="1002780"/>
              <a:ext cx="48772" cy="140220"/>
            </a:xfrm>
            <a:prstGeom prst="rect">
              <a:avLst/>
            </a:prstGeom>
          </p:spPr>
        </p:pic>
      </p:grpSp>
      <p:sp>
        <p:nvSpPr>
          <p:cNvPr id="8" name="ZoneTexte 7">
            <a:extLst>
              <a:ext uri="{FF2B5EF4-FFF2-40B4-BE49-F238E27FC236}">
                <a16:creationId xmlns:a16="http://schemas.microsoft.com/office/drawing/2014/main" id="{64D95675-474B-2263-CE83-E8347E846B67}"/>
              </a:ext>
            </a:extLst>
          </p:cNvPr>
          <p:cNvSpPr txBox="1"/>
          <p:nvPr/>
        </p:nvSpPr>
        <p:spPr>
          <a:xfrm>
            <a:off x="8622262" y="6200940"/>
            <a:ext cx="1124282" cy="307777"/>
          </a:xfrm>
          <a:prstGeom prst="rect">
            <a:avLst/>
          </a:prstGeom>
          <a:noFill/>
        </p:spPr>
        <p:txBody>
          <a:bodyPr wrap="none" rtlCol="0">
            <a:spAutoFit/>
          </a:bodyPr>
          <a:lstStyle/>
          <a:p>
            <a:r>
              <a:rPr lang="fr-CA" sz="1400" dirty="0"/>
              <a:t>En avril 2025</a:t>
            </a:r>
          </a:p>
        </p:txBody>
      </p:sp>
      <p:sp>
        <p:nvSpPr>
          <p:cNvPr id="9" name="ZoneTexte 8">
            <a:extLst>
              <a:ext uri="{FF2B5EF4-FFF2-40B4-BE49-F238E27FC236}">
                <a16:creationId xmlns:a16="http://schemas.microsoft.com/office/drawing/2014/main" id="{7340D4FA-1B5E-411F-C7C8-4CEA62F1A8D1}"/>
              </a:ext>
            </a:extLst>
          </p:cNvPr>
          <p:cNvSpPr txBox="1"/>
          <p:nvPr/>
        </p:nvSpPr>
        <p:spPr>
          <a:xfrm>
            <a:off x="6722001" y="6200940"/>
            <a:ext cx="1381212" cy="307777"/>
          </a:xfrm>
          <a:prstGeom prst="rect">
            <a:avLst/>
          </a:prstGeom>
          <a:noFill/>
        </p:spPr>
        <p:txBody>
          <a:bodyPr wrap="none" rtlCol="0">
            <a:spAutoFit/>
          </a:bodyPr>
          <a:lstStyle/>
          <a:p>
            <a:r>
              <a:rPr lang="fr-CA" sz="1400" dirty="0"/>
              <a:t>En octobre 2024</a:t>
            </a:r>
          </a:p>
        </p:txBody>
      </p:sp>
      <p:sp>
        <p:nvSpPr>
          <p:cNvPr id="13" name="ZoneTexte 7">
            <a:extLst>
              <a:ext uri="{FF2B5EF4-FFF2-40B4-BE49-F238E27FC236}">
                <a16:creationId xmlns:a16="http://schemas.microsoft.com/office/drawing/2014/main" id="{852ABBF7-8CB2-6D0A-3AE8-31145F23811C}"/>
              </a:ext>
            </a:extLst>
          </p:cNvPr>
          <p:cNvSpPr txBox="1"/>
          <p:nvPr/>
        </p:nvSpPr>
        <p:spPr>
          <a:xfrm>
            <a:off x="10265592" y="6200940"/>
            <a:ext cx="1225657" cy="307777"/>
          </a:xfrm>
          <a:prstGeom prst="rect">
            <a:avLst/>
          </a:prstGeom>
          <a:noFill/>
        </p:spPr>
        <p:txBody>
          <a:bodyPr wrap="none" rtlCol="0">
            <a:spAutoFit/>
          </a:bodyPr>
          <a:lstStyle/>
          <a:p>
            <a:r>
              <a:rPr lang="fr-CA" sz="1400" dirty="0"/>
              <a:t>En juillet 2026</a:t>
            </a:r>
          </a:p>
        </p:txBody>
      </p:sp>
      <p:graphicFrame>
        <p:nvGraphicFramePr>
          <p:cNvPr id="18" name="Chart 17">
            <a:extLst>
              <a:ext uri="{FF2B5EF4-FFF2-40B4-BE49-F238E27FC236}">
                <a16:creationId xmlns:a16="http://schemas.microsoft.com/office/drawing/2014/main" id="{2576513B-91FC-8D21-50E5-20CF07D32DC9}"/>
              </a:ext>
            </a:extLst>
          </p:cNvPr>
          <p:cNvGraphicFramePr>
            <a:graphicFrameLocks/>
          </p:cNvGraphicFramePr>
          <p:nvPr>
            <p:extLst>
              <p:ext uri="{D42A27DB-BD31-4B8C-83A1-F6EECF244321}">
                <p14:modId xmlns:p14="http://schemas.microsoft.com/office/powerpoint/2010/main" val="3197866725"/>
              </p:ext>
            </p:extLst>
          </p:nvPr>
        </p:nvGraphicFramePr>
        <p:xfrm>
          <a:off x="6641769" y="2278009"/>
          <a:ext cx="1476374" cy="13573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Chart 20">
            <a:extLst>
              <a:ext uri="{FF2B5EF4-FFF2-40B4-BE49-F238E27FC236}">
                <a16:creationId xmlns:a16="http://schemas.microsoft.com/office/drawing/2014/main" id="{441A9721-3E3E-12DE-1415-A6E35841F17C}"/>
              </a:ext>
            </a:extLst>
          </p:cNvPr>
          <p:cNvGraphicFramePr>
            <a:graphicFrameLocks/>
          </p:cNvGraphicFramePr>
          <p:nvPr>
            <p:extLst>
              <p:ext uri="{D42A27DB-BD31-4B8C-83A1-F6EECF244321}">
                <p14:modId xmlns:p14="http://schemas.microsoft.com/office/powerpoint/2010/main" val="1484294633"/>
              </p:ext>
            </p:extLst>
          </p:nvPr>
        </p:nvGraphicFramePr>
        <p:xfrm>
          <a:off x="8336114" y="2273713"/>
          <a:ext cx="1388088" cy="141588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4" name="Chart 23">
            <a:extLst>
              <a:ext uri="{FF2B5EF4-FFF2-40B4-BE49-F238E27FC236}">
                <a16:creationId xmlns:a16="http://schemas.microsoft.com/office/drawing/2014/main" id="{4AC7BC38-477A-610F-4CC8-3FD4FEA0CEE4}"/>
              </a:ext>
            </a:extLst>
          </p:cNvPr>
          <p:cNvGraphicFramePr>
            <a:graphicFrameLocks/>
          </p:cNvGraphicFramePr>
          <p:nvPr>
            <p:extLst>
              <p:ext uri="{D42A27DB-BD31-4B8C-83A1-F6EECF244321}">
                <p14:modId xmlns:p14="http://schemas.microsoft.com/office/powerpoint/2010/main" val="43652825"/>
              </p:ext>
            </p:extLst>
          </p:nvPr>
        </p:nvGraphicFramePr>
        <p:xfrm>
          <a:off x="9942173" y="2273714"/>
          <a:ext cx="1643362" cy="1415884"/>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5" name="Chart 24">
            <a:extLst>
              <a:ext uri="{FF2B5EF4-FFF2-40B4-BE49-F238E27FC236}">
                <a16:creationId xmlns:a16="http://schemas.microsoft.com/office/drawing/2014/main" id="{04F1A9B0-A67B-4537-4750-D945F05F3346}"/>
              </a:ext>
            </a:extLst>
          </p:cNvPr>
          <p:cNvGraphicFramePr>
            <a:graphicFrameLocks/>
          </p:cNvGraphicFramePr>
          <p:nvPr>
            <p:extLst>
              <p:ext uri="{D42A27DB-BD31-4B8C-83A1-F6EECF244321}">
                <p14:modId xmlns:p14="http://schemas.microsoft.com/office/powerpoint/2010/main" val="3103473606"/>
              </p:ext>
            </p:extLst>
          </p:nvPr>
        </p:nvGraphicFramePr>
        <p:xfrm>
          <a:off x="6603668" y="4443150"/>
          <a:ext cx="1514475" cy="148113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6" name="Chart 25">
            <a:extLst>
              <a:ext uri="{FF2B5EF4-FFF2-40B4-BE49-F238E27FC236}">
                <a16:creationId xmlns:a16="http://schemas.microsoft.com/office/drawing/2014/main" id="{C6998C8C-8C9A-908B-6B8B-2A2FA90D01E5}"/>
              </a:ext>
            </a:extLst>
          </p:cNvPr>
          <p:cNvGraphicFramePr>
            <a:graphicFrameLocks/>
          </p:cNvGraphicFramePr>
          <p:nvPr>
            <p:extLst>
              <p:ext uri="{D42A27DB-BD31-4B8C-83A1-F6EECF244321}">
                <p14:modId xmlns:p14="http://schemas.microsoft.com/office/powerpoint/2010/main" val="1493923800"/>
              </p:ext>
            </p:extLst>
          </p:nvPr>
        </p:nvGraphicFramePr>
        <p:xfrm>
          <a:off x="8200637" y="4430413"/>
          <a:ext cx="1562100" cy="1547813"/>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7" name="Chart 26">
            <a:extLst>
              <a:ext uri="{FF2B5EF4-FFF2-40B4-BE49-F238E27FC236}">
                <a16:creationId xmlns:a16="http://schemas.microsoft.com/office/drawing/2014/main" id="{6A25ED14-6843-8B5B-3CC8-E5D7D0300CDB}"/>
              </a:ext>
            </a:extLst>
          </p:cNvPr>
          <p:cNvGraphicFramePr>
            <a:graphicFrameLocks/>
          </p:cNvGraphicFramePr>
          <p:nvPr>
            <p:extLst>
              <p:ext uri="{D42A27DB-BD31-4B8C-83A1-F6EECF244321}">
                <p14:modId xmlns:p14="http://schemas.microsoft.com/office/powerpoint/2010/main" val="1817358172"/>
              </p:ext>
            </p:extLst>
          </p:nvPr>
        </p:nvGraphicFramePr>
        <p:xfrm>
          <a:off x="9845232" y="4409812"/>
          <a:ext cx="1809750" cy="1547813"/>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2031341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14019" y="173863"/>
            <a:ext cx="7406513" cy="908582"/>
          </a:xfrm>
          <a:prstGeom prst="rect">
            <a:avLst/>
          </a:prstGeom>
        </p:spPr>
        <p:txBody>
          <a:bodyPr vert="horz" wrap="square" lIns="0" tIns="0" rIns="0" bIns="0" rtlCol="0">
            <a:spAutoFit/>
          </a:bodyPr>
          <a:lstStyle/>
          <a:p>
            <a:pPr marL="12700">
              <a:lnSpc>
                <a:spcPts val="3840"/>
              </a:lnSpc>
            </a:pPr>
            <a:r>
              <a:rPr lang="fr-FR" sz="2800" dirty="0">
                <a:solidFill>
                  <a:srgbClr val="FFC000"/>
                </a:solidFill>
                <a:latin typeface="Century Gothic" panose="020B0502020202020204" pitchFamily="34" charset="0"/>
              </a:rPr>
              <a:t>Résultat stratégique 3</a:t>
            </a:r>
            <a:br>
              <a:rPr lang="fr-FR" sz="1800" b="0" dirty="0">
                <a:solidFill>
                  <a:srgbClr val="FFC000"/>
                </a:solidFill>
                <a:latin typeface="Century Gothic" panose="020B0502020202020204" pitchFamily="34" charset="0"/>
              </a:rPr>
            </a:br>
            <a:r>
              <a:rPr lang="fr-FR" sz="2000" i="1" u="none" strike="noStrike" dirty="0">
                <a:solidFill>
                  <a:schemeClr val="bg1"/>
                </a:solidFill>
                <a:effectLst/>
                <a:latin typeface="Century Gothic" panose="020B0502020202020204" pitchFamily="34" charset="0"/>
              </a:rPr>
              <a:t>Développer les alliés collaboratifs dans les communautés</a:t>
            </a:r>
            <a:r>
              <a:rPr lang="fr-FR" sz="2000" dirty="0">
                <a:solidFill>
                  <a:schemeClr val="bg1"/>
                </a:solidFill>
                <a:latin typeface="Century Gothic" panose="020B0502020202020204" pitchFamily="34" charset="0"/>
              </a:rPr>
              <a:t> </a:t>
            </a:r>
            <a:endParaRPr sz="2000" dirty="0">
              <a:solidFill>
                <a:schemeClr val="bg1"/>
              </a:solidFill>
              <a:latin typeface="Century Gothic" panose="020B0502020202020204" pitchFamily="34" charset="0"/>
            </a:endParaRPr>
          </a:p>
        </p:txBody>
      </p:sp>
      <p:sp>
        <p:nvSpPr>
          <p:cNvPr id="4" name="object 4"/>
          <p:cNvSpPr txBox="1"/>
          <p:nvPr/>
        </p:nvSpPr>
        <p:spPr>
          <a:xfrm>
            <a:off x="533400" y="2711879"/>
            <a:ext cx="6835140" cy="411010"/>
          </a:xfrm>
          <a:prstGeom prst="rect">
            <a:avLst/>
          </a:prstGeom>
        </p:spPr>
        <p:txBody>
          <a:bodyPr vert="horz" wrap="square" lIns="0" tIns="38735" rIns="0" bIns="0" rtlCol="0">
            <a:spAutoFit/>
          </a:bodyPr>
          <a:lstStyle/>
          <a:p>
            <a:pPr marL="832485" marR="5080" indent="-820419">
              <a:lnSpc>
                <a:spcPts val="2860"/>
              </a:lnSpc>
              <a:spcBef>
                <a:spcPts val="305"/>
              </a:spcBef>
            </a:pPr>
            <a:r>
              <a:rPr lang="en-US" sz="2800" b="1" spc="-5" dirty="0">
                <a:solidFill>
                  <a:srgbClr val="FFC000"/>
                </a:solidFill>
                <a:latin typeface="Segoe UI"/>
                <a:cs typeface="Segoe UI"/>
              </a:rPr>
              <a:t>3.1</a:t>
            </a:r>
            <a:r>
              <a:rPr sz="2800" b="1" spc="-5" dirty="0">
                <a:solidFill>
                  <a:srgbClr val="CA9F36"/>
                </a:solidFill>
                <a:latin typeface="Segoe UI"/>
                <a:cs typeface="Segoe UI"/>
              </a:rPr>
              <a:t> </a:t>
            </a:r>
            <a:endParaRPr sz="2800" dirty="0">
              <a:latin typeface="Segoe UI"/>
              <a:cs typeface="Segoe UI"/>
            </a:endParaRPr>
          </a:p>
        </p:txBody>
      </p:sp>
      <p:sp>
        <p:nvSpPr>
          <p:cNvPr id="31" name="object 31"/>
          <p:cNvSpPr/>
          <p:nvPr/>
        </p:nvSpPr>
        <p:spPr>
          <a:xfrm>
            <a:off x="7820532" y="1887092"/>
            <a:ext cx="396240" cy="470534"/>
          </a:xfrm>
          <a:custGeom>
            <a:avLst/>
            <a:gdLst/>
            <a:ahLst/>
            <a:cxnLst/>
            <a:rect l="l" t="t" r="r" b="b"/>
            <a:pathLst>
              <a:path w="396240" h="470535">
                <a:moveTo>
                  <a:pt x="0" y="0"/>
                </a:moveTo>
                <a:lnTo>
                  <a:pt x="46206" y="2665"/>
                </a:lnTo>
                <a:lnTo>
                  <a:pt x="90849" y="10465"/>
                </a:lnTo>
                <a:lnTo>
                  <a:pt x="133628" y="23100"/>
                </a:lnTo>
                <a:lnTo>
                  <a:pt x="174249" y="40274"/>
                </a:lnTo>
                <a:lnTo>
                  <a:pt x="212412" y="61688"/>
                </a:lnTo>
                <a:lnTo>
                  <a:pt x="247821" y="87044"/>
                </a:lnTo>
                <a:lnTo>
                  <a:pt x="280177" y="116046"/>
                </a:lnTo>
                <a:lnTo>
                  <a:pt x="309185" y="148395"/>
                </a:lnTo>
                <a:lnTo>
                  <a:pt x="334546" y="183793"/>
                </a:lnTo>
                <a:lnTo>
                  <a:pt x="355962" y="221944"/>
                </a:lnTo>
                <a:lnTo>
                  <a:pt x="373137" y="262549"/>
                </a:lnTo>
                <a:lnTo>
                  <a:pt x="385774" y="305310"/>
                </a:lnTo>
                <a:lnTo>
                  <a:pt x="393573" y="349931"/>
                </a:lnTo>
                <a:lnTo>
                  <a:pt x="396240" y="396113"/>
                </a:lnTo>
                <a:lnTo>
                  <a:pt x="395789" y="414829"/>
                </a:lnTo>
                <a:lnTo>
                  <a:pt x="394446" y="433450"/>
                </a:lnTo>
                <a:lnTo>
                  <a:pt x="392221" y="451977"/>
                </a:lnTo>
                <a:lnTo>
                  <a:pt x="389127" y="470408"/>
                </a:lnTo>
                <a:lnTo>
                  <a:pt x="225806" y="439166"/>
                </a:lnTo>
                <a:lnTo>
                  <a:pt x="229887" y="392828"/>
                </a:lnTo>
                <a:lnTo>
                  <a:pt x="224807" y="347974"/>
                </a:lnTo>
                <a:lnTo>
                  <a:pt x="211301" y="305682"/>
                </a:lnTo>
                <a:lnTo>
                  <a:pt x="190103" y="267033"/>
                </a:lnTo>
                <a:lnTo>
                  <a:pt x="161945" y="233104"/>
                </a:lnTo>
                <a:lnTo>
                  <a:pt x="127561" y="204976"/>
                </a:lnTo>
                <a:lnTo>
                  <a:pt x="87686" y="183726"/>
                </a:lnTo>
                <a:lnTo>
                  <a:pt x="43052" y="170434"/>
                </a:lnTo>
                <a:lnTo>
                  <a:pt x="0" y="166370"/>
                </a:lnTo>
                <a:lnTo>
                  <a:pt x="0" y="0"/>
                </a:lnTo>
                <a:close/>
              </a:path>
            </a:pathLst>
          </a:custGeom>
          <a:ln w="19050">
            <a:solidFill>
              <a:srgbClr val="FFFFFF"/>
            </a:solidFill>
          </a:ln>
        </p:spPr>
        <p:txBody>
          <a:bodyPr wrap="square" lIns="0" tIns="0" rIns="0" bIns="0" rtlCol="0"/>
          <a:lstStyle/>
          <a:p>
            <a:endParaRPr dirty="0"/>
          </a:p>
        </p:txBody>
      </p:sp>
      <p:sp>
        <p:nvSpPr>
          <p:cNvPr id="43" name="object 43"/>
          <p:cNvSpPr txBox="1"/>
          <p:nvPr/>
        </p:nvSpPr>
        <p:spPr>
          <a:xfrm>
            <a:off x="9042654" y="3542157"/>
            <a:ext cx="554990" cy="330835"/>
          </a:xfrm>
          <a:prstGeom prst="rect">
            <a:avLst/>
          </a:prstGeom>
        </p:spPr>
        <p:txBody>
          <a:bodyPr vert="horz" wrap="square" lIns="0" tIns="13335" rIns="0" bIns="0" rtlCol="0">
            <a:spAutoFit/>
          </a:bodyPr>
          <a:lstStyle/>
          <a:p>
            <a:pPr marL="12700">
              <a:lnSpc>
                <a:spcPct val="100000"/>
              </a:lnSpc>
              <a:spcBef>
                <a:spcPts val="105"/>
              </a:spcBef>
            </a:pPr>
            <a:r>
              <a:rPr sz="2000" b="1" spc="-425" dirty="0">
                <a:solidFill>
                  <a:srgbClr val="002942"/>
                </a:solidFill>
                <a:latin typeface="Segoe UI Black"/>
                <a:cs typeface="Segoe UI Black"/>
              </a:rPr>
              <a:t> </a:t>
            </a:r>
            <a:endParaRPr sz="2000" dirty="0">
              <a:latin typeface="Segoe UI Black"/>
              <a:cs typeface="Segoe UI Black"/>
            </a:endParaRPr>
          </a:p>
        </p:txBody>
      </p:sp>
      <p:sp>
        <p:nvSpPr>
          <p:cNvPr id="45" name="TextBox 44">
            <a:extLst>
              <a:ext uri="{FF2B5EF4-FFF2-40B4-BE49-F238E27FC236}">
                <a16:creationId xmlns:a16="http://schemas.microsoft.com/office/drawing/2014/main" id="{8115D423-2A69-220F-0CD1-A1281A77039D}"/>
              </a:ext>
            </a:extLst>
          </p:cNvPr>
          <p:cNvSpPr txBox="1"/>
          <p:nvPr/>
        </p:nvSpPr>
        <p:spPr>
          <a:xfrm>
            <a:off x="1248084" y="2719762"/>
            <a:ext cx="6835140" cy="1015663"/>
          </a:xfrm>
          <a:prstGeom prst="rect">
            <a:avLst/>
          </a:prstGeom>
          <a:noFill/>
        </p:spPr>
        <p:txBody>
          <a:bodyPr wrap="square" anchor="ctr">
            <a:spAutoFit/>
          </a:bodyPr>
          <a:lstStyle/>
          <a:p>
            <a:r>
              <a:rPr lang="fr-FR" sz="2000" b="0" i="0" u="none" strike="noStrike" dirty="0">
                <a:solidFill>
                  <a:srgbClr val="000000"/>
                </a:solidFill>
                <a:effectLst/>
                <a:latin typeface="Segoe UI" panose="020B0502040204020203" pitchFamily="34" charset="0"/>
                <a:cs typeface="Segoe UI" panose="020B0502040204020203" pitchFamily="34" charset="0"/>
              </a:rPr>
              <a:t>Développer et coordonner un cercle consultatif sur les ressources communautaires pour soutenir les jeunes en post-thérapie. </a:t>
            </a:r>
            <a:endParaRPr lang="en-CA" sz="2000" dirty="0">
              <a:latin typeface="Segoe UI" panose="020B0502040204020203" pitchFamily="34" charset="0"/>
              <a:cs typeface="Segoe UI" panose="020B0502040204020203" pitchFamily="34" charset="0"/>
            </a:endParaRPr>
          </a:p>
        </p:txBody>
      </p:sp>
      <p:pic>
        <p:nvPicPr>
          <p:cNvPr id="5" name="Image 4">
            <a:extLst>
              <a:ext uri="{FF2B5EF4-FFF2-40B4-BE49-F238E27FC236}">
                <a16:creationId xmlns:a16="http://schemas.microsoft.com/office/drawing/2014/main" id="{996057A7-5C3A-57DB-1AD1-7E1B89FF9ABF}"/>
              </a:ext>
            </a:extLst>
          </p:cNvPr>
          <p:cNvPicPr>
            <a:picLocks noChangeAspect="1"/>
          </p:cNvPicPr>
          <p:nvPr/>
        </p:nvPicPr>
        <p:blipFill>
          <a:blip r:embed="rId3"/>
          <a:srcRect l="-19031" t="-21606" r="-19031" b="-21606"/>
          <a:stretch/>
        </p:blipFill>
        <p:spPr>
          <a:xfrm>
            <a:off x="1869408" y="3676014"/>
            <a:ext cx="2932430" cy="2371550"/>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C9C72359-DB2B-D22D-6CB7-6A9690C8113D}"/>
              </a:ext>
            </a:extLst>
          </p:cNvPr>
          <p:cNvPicPr>
            <a:picLocks noChangeAspect="1"/>
          </p:cNvPicPr>
          <p:nvPr/>
        </p:nvPicPr>
        <p:blipFill>
          <a:blip r:embed="rId4"/>
          <a:stretch>
            <a:fillRect/>
          </a:stretch>
        </p:blipFill>
        <p:spPr>
          <a:xfrm>
            <a:off x="8458200" y="1570605"/>
            <a:ext cx="3475021" cy="804742"/>
          </a:xfrm>
          <a:prstGeom prst="rect">
            <a:avLst/>
          </a:prstGeom>
        </p:spPr>
      </p:pic>
      <p:sp>
        <p:nvSpPr>
          <p:cNvPr id="7" name="ZoneTexte 6">
            <a:extLst>
              <a:ext uri="{FF2B5EF4-FFF2-40B4-BE49-F238E27FC236}">
                <a16:creationId xmlns:a16="http://schemas.microsoft.com/office/drawing/2014/main" id="{D2BDDA57-157B-FA7A-A944-69BED52935B4}"/>
              </a:ext>
            </a:extLst>
          </p:cNvPr>
          <p:cNvSpPr txBox="1"/>
          <p:nvPr/>
        </p:nvSpPr>
        <p:spPr>
          <a:xfrm>
            <a:off x="10085159" y="1426839"/>
            <a:ext cx="811441" cy="523220"/>
          </a:xfrm>
          <a:prstGeom prst="rect">
            <a:avLst/>
          </a:prstGeom>
          <a:noFill/>
        </p:spPr>
        <p:txBody>
          <a:bodyPr wrap="none" rtlCol="0">
            <a:spAutoFit/>
          </a:bodyPr>
          <a:lstStyle/>
          <a:p>
            <a:r>
              <a:rPr lang="en-CA" sz="2800" b="1" dirty="0">
                <a:effectLst>
                  <a:outerShdw blurRad="38100" dist="38100" dir="2700000" algn="tl">
                    <a:srgbClr val="000000">
                      <a:alpha val="43137"/>
                    </a:srgbClr>
                  </a:outerShdw>
                </a:effectLst>
              </a:rPr>
              <a:t>55%</a:t>
            </a:r>
            <a:endParaRPr lang="fr-CA" sz="2800" b="1" dirty="0">
              <a:effectLst>
                <a:outerShdw blurRad="38100" dist="38100" dir="2700000" algn="tl">
                  <a:srgbClr val="000000">
                    <a:alpha val="43137"/>
                  </a:srgbClr>
                </a:outerShdw>
              </a:effectLst>
            </a:endParaRPr>
          </a:p>
        </p:txBody>
      </p:sp>
      <p:pic>
        <p:nvPicPr>
          <p:cNvPr id="8" name="Image 7">
            <a:extLst>
              <a:ext uri="{FF2B5EF4-FFF2-40B4-BE49-F238E27FC236}">
                <a16:creationId xmlns:a16="http://schemas.microsoft.com/office/drawing/2014/main" id="{073DA3D2-00FC-F435-4EB0-184C8AEBD471}"/>
              </a:ext>
            </a:extLst>
          </p:cNvPr>
          <p:cNvPicPr>
            <a:picLocks noChangeAspect="1"/>
          </p:cNvPicPr>
          <p:nvPr/>
        </p:nvPicPr>
        <p:blipFill>
          <a:blip r:embed="rId5"/>
          <a:stretch>
            <a:fillRect/>
          </a:stretch>
        </p:blipFill>
        <p:spPr>
          <a:xfrm>
            <a:off x="10363200" y="1847076"/>
            <a:ext cx="48772" cy="134124"/>
          </a:xfrm>
          <a:prstGeom prst="rect">
            <a:avLst/>
          </a:prstGeom>
        </p:spPr>
      </p:pic>
      <p:pic>
        <p:nvPicPr>
          <p:cNvPr id="2" name="Image 1">
            <a:extLst>
              <a:ext uri="{FF2B5EF4-FFF2-40B4-BE49-F238E27FC236}">
                <a16:creationId xmlns:a16="http://schemas.microsoft.com/office/drawing/2014/main" id="{F0C3EA36-429A-F637-C53F-B4543B000CBD}"/>
              </a:ext>
            </a:extLst>
          </p:cNvPr>
          <p:cNvPicPr>
            <a:picLocks noChangeAspect="1"/>
          </p:cNvPicPr>
          <p:nvPr/>
        </p:nvPicPr>
        <p:blipFill>
          <a:blip r:embed="rId6"/>
          <a:stretch>
            <a:fillRect/>
          </a:stretch>
        </p:blipFill>
        <p:spPr>
          <a:xfrm>
            <a:off x="4897744" y="4038600"/>
            <a:ext cx="2024502" cy="1692000"/>
          </a:xfrm>
          <a:prstGeom prst="rect">
            <a:avLst/>
          </a:prstGeom>
          <a:ln>
            <a:noFill/>
          </a:ln>
          <a:effectLst>
            <a:outerShdw blurRad="292100" dist="139700" dir="2700000" algn="tl" rotWithShape="0">
              <a:srgbClr val="333333">
                <a:alpha val="65000"/>
              </a:srgbClr>
            </a:outerShdw>
          </a:effectLst>
        </p:spPr>
      </p:pic>
      <p:sp>
        <p:nvSpPr>
          <p:cNvPr id="9" name="ZoneTexte 8">
            <a:extLst>
              <a:ext uri="{FF2B5EF4-FFF2-40B4-BE49-F238E27FC236}">
                <a16:creationId xmlns:a16="http://schemas.microsoft.com/office/drawing/2014/main" id="{8C66DBFA-BC28-44CF-9D13-5CFD001D5757}"/>
              </a:ext>
            </a:extLst>
          </p:cNvPr>
          <p:cNvSpPr txBox="1"/>
          <p:nvPr/>
        </p:nvSpPr>
        <p:spPr>
          <a:xfrm>
            <a:off x="5410200" y="5867400"/>
            <a:ext cx="1124282" cy="307777"/>
          </a:xfrm>
          <a:prstGeom prst="rect">
            <a:avLst/>
          </a:prstGeom>
          <a:noFill/>
        </p:spPr>
        <p:txBody>
          <a:bodyPr wrap="none" rtlCol="0">
            <a:spAutoFit/>
          </a:bodyPr>
          <a:lstStyle/>
          <a:p>
            <a:r>
              <a:rPr lang="fr-CA" sz="1400" dirty="0"/>
              <a:t>En avril 2025</a:t>
            </a:r>
          </a:p>
        </p:txBody>
      </p:sp>
      <p:sp>
        <p:nvSpPr>
          <p:cNvPr id="10" name="ZoneTexte 9">
            <a:extLst>
              <a:ext uri="{FF2B5EF4-FFF2-40B4-BE49-F238E27FC236}">
                <a16:creationId xmlns:a16="http://schemas.microsoft.com/office/drawing/2014/main" id="{4AAFC468-94F5-D701-5FB7-EBCABD5A48D2}"/>
              </a:ext>
            </a:extLst>
          </p:cNvPr>
          <p:cNvSpPr txBox="1"/>
          <p:nvPr/>
        </p:nvSpPr>
        <p:spPr>
          <a:xfrm>
            <a:off x="2736063" y="5867400"/>
            <a:ext cx="1381212" cy="307777"/>
          </a:xfrm>
          <a:prstGeom prst="rect">
            <a:avLst/>
          </a:prstGeom>
          <a:noFill/>
        </p:spPr>
        <p:txBody>
          <a:bodyPr wrap="none" rtlCol="0">
            <a:spAutoFit/>
          </a:bodyPr>
          <a:lstStyle/>
          <a:p>
            <a:r>
              <a:rPr lang="fr-CA" sz="1400" dirty="0"/>
              <a:t>En octobre 2024</a:t>
            </a:r>
          </a:p>
        </p:txBody>
      </p:sp>
      <p:pic>
        <p:nvPicPr>
          <p:cNvPr id="11" name="Image 1">
            <a:extLst>
              <a:ext uri="{FF2B5EF4-FFF2-40B4-BE49-F238E27FC236}">
                <a16:creationId xmlns:a16="http://schemas.microsoft.com/office/drawing/2014/main" id="{971BDF97-B1F2-FBD4-B7BE-E76646F12BB5}"/>
              </a:ext>
            </a:extLst>
          </p:cNvPr>
          <p:cNvPicPr>
            <a:picLocks noChangeAspect="1"/>
          </p:cNvPicPr>
          <p:nvPr/>
        </p:nvPicPr>
        <p:blipFill>
          <a:blip r:embed="rId6"/>
          <a:stretch>
            <a:fillRect/>
          </a:stretch>
        </p:blipFill>
        <p:spPr>
          <a:xfrm>
            <a:off x="7820532" y="4097561"/>
            <a:ext cx="2024502" cy="1692000"/>
          </a:xfrm>
          <a:prstGeom prst="rect">
            <a:avLst/>
          </a:prstGeom>
          <a:ln>
            <a:noFill/>
          </a:ln>
          <a:effectLst>
            <a:outerShdw blurRad="292100" dist="139700" dir="2700000" algn="tl" rotWithShape="0">
              <a:srgbClr val="333333">
                <a:alpha val="65000"/>
              </a:srgbClr>
            </a:outerShdw>
          </a:effectLst>
        </p:spPr>
      </p:pic>
      <p:sp>
        <p:nvSpPr>
          <p:cNvPr id="12" name="ZoneTexte 8">
            <a:extLst>
              <a:ext uri="{FF2B5EF4-FFF2-40B4-BE49-F238E27FC236}">
                <a16:creationId xmlns:a16="http://schemas.microsoft.com/office/drawing/2014/main" id="{62B86387-C293-E0FE-4917-F4B0F48EE521}"/>
              </a:ext>
            </a:extLst>
          </p:cNvPr>
          <p:cNvSpPr txBox="1"/>
          <p:nvPr/>
        </p:nvSpPr>
        <p:spPr>
          <a:xfrm>
            <a:off x="8350048" y="5893675"/>
            <a:ext cx="1225657" cy="307777"/>
          </a:xfrm>
          <a:prstGeom prst="rect">
            <a:avLst/>
          </a:prstGeom>
          <a:noFill/>
        </p:spPr>
        <p:txBody>
          <a:bodyPr wrap="none" rtlCol="0">
            <a:spAutoFit/>
          </a:bodyPr>
          <a:lstStyle/>
          <a:p>
            <a:r>
              <a:rPr lang="fr-CA" sz="1400" dirty="0"/>
              <a:t>En juillet 2026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14019" y="173863"/>
            <a:ext cx="8449945" cy="924996"/>
          </a:xfrm>
          <a:prstGeom prst="rect">
            <a:avLst/>
          </a:prstGeom>
        </p:spPr>
        <p:txBody>
          <a:bodyPr vert="horz" wrap="square" lIns="0" tIns="58419" rIns="0" bIns="0" rtlCol="0">
            <a:spAutoFit/>
          </a:bodyPr>
          <a:lstStyle/>
          <a:p>
            <a:pPr marL="783590" marR="5080" indent="-771525">
              <a:lnSpc>
                <a:spcPts val="3550"/>
              </a:lnSpc>
              <a:spcBef>
                <a:spcPts val="459"/>
              </a:spcBef>
            </a:pPr>
            <a:r>
              <a:rPr lang="fr-FR" sz="2800" u="none" strike="noStrike" dirty="0">
                <a:solidFill>
                  <a:srgbClr val="FFC000"/>
                </a:solidFill>
                <a:effectLst/>
                <a:latin typeface="Century Gothic" panose="020B0502020202020204" pitchFamily="34" charset="0"/>
                <a:cs typeface="Segoe UI" panose="020B0502040204020203" pitchFamily="34" charset="0"/>
              </a:rPr>
              <a:t>Résultat stratégique 4</a:t>
            </a:r>
            <a:br>
              <a:rPr lang="fr-FR" sz="2800" u="none" strike="noStrike" dirty="0">
                <a:solidFill>
                  <a:srgbClr val="FFC000"/>
                </a:solidFill>
                <a:effectLst/>
                <a:latin typeface="Segoe UI" panose="020B0502040204020203" pitchFamily="34" charset="0"/>
                <a:cs typeface="Segoe UI" panose="020B0502040204020203" pitchFamily="34" charset="0"/>
              </a:rPr>
            </a:br>
            <a:r>
              <a:rPr lang="fr-FR" sz="2000" i="1" u="none" strike="noStrike" dirty="0">
                <a:solidFill>
                  <a:schemeClr val="bg1"/>
                </a:solidFill>
                <a:effectLst/>
                <a:latin typeface="Century Gothic" panose="020B0502020202020204" pitchFamily="34" charset="0"/>
                <a:cs typeface="Segoe UI" panose="020B0502040204020203" pitchFamily="34" charset="0"/>
              </a:rPr>
              <a:t>Des parents informés et engagés</a:t>
            </a:r>
            <a:r>
              <a:rPr lang="fr-FR" sz="2000" dirty="0">
                <a:solidFill>
                  <a:schemeClr val="bg1"/>
                </a:solidFill>
                <a:latin typeface="Century Gothic" panose="020B0502020202020204" pitchFamily="34" charset="0"/>
                <a:cs typeface="Segoe UI" panose="020B0502040204020203" pitchFamily="34" charset="0"/>
              </a:rPr>
              <a:t> </a:t>
            </a:r>
            <a:endParaRPr sz="2000" dirty="0">
              <a:solidFill>
                <a:schemeClr val="bg1"/>
              </a:solidFill>
              <a:latin typeface="Century Gothic" panose="020B0502020202020204" pitchFamily="34" charset="0"/>
              <a:cs typeface="Segoe UI" panose="020B0502040204020203" pitchFamily="34" charset="0"/>
            </a:endParaRPr>
          </a:p>
        </p:txBody>
      </p:sp>
      <p:sp>
        <p:nvSpPr>
          <p:cNvPr id="4" name="object 4"/>
          <p:cNvSpPr txBox="1"/>
          <p:nvPr/>
        </p:nvSpPr>
        <p:spPr>
          <a:xfrm>
            <a:off x="414019" y="2565400"/>
            <a:ext cx="7974965" cy="406400"/>
          </a:xfrm>
          <a:prstGeom prst="rect">
            <a:avLst/>
          </a:prstGeom>
        </p:spPr>
        <p:txBody>
          <a:bodyPr vert="horz" wrap="square" lIns="0" tIns="12065" rIns="0" bIns="0" rtlCol="0">
            <a:spAutoFit/>
          </a:bodyPr>
          <a:lstStyle/>
          <a:p>
            <a:pPr marL="12700">
              <a:lnSpc>
                <a:spcPct val="100000"/>
              </a:lnSpc>
              <a:spcBef>
                <a:spcPts val="95"/>
              </a:spcBef>
            </a:pPr>
            <a:r>
              <a:rPr lang="en-US" sz="2500" b="1" spc="-5" dirty="0">
                <a:solidFill>
                  <a:srgbClr val="CA9F36"/>
                </a:solidFill>
                <a:latin typeface="Segoe UI"/>
                <a:cs typeface="Segoe UI"/>
              </a:rPr>
              <a:t>4.1    </a:t>
            </a:r>
            <a:endParaRPr sz="2500" dirty="0">
              <a:latin typeface="Segoe UI"/>
              <a:cs typeface="Segoe UI"/>
            </a:endParaRPr>
          </a:p>
        </p:txBody>
      </p:sp>
      <p:sp>
        <p:nvSpPr>
          <p:cNvPr id="6" name="object 6"/>
          <p:cNvSpPr txBox="1"/>
          <p:nvPr/>
        </p:nvSpPr>
        <p:spPr>
          <a:xfrm>
            <a:off x="396621" y="4731026"/>
            <a:ext cx="5752642" cy="396904"/>
          </a:xfrm>
          <a:prstGeom prst="rect">
            <a:avLst/>
          </a:prstGeom>
        </p:spPr>
        <p:txBody>
          <a:bodyPr vert="horz" wrap="square" lIns="0" tIns="31115" rIns="0" bIns="0" rtlCol="0">
            <a:spAutoFit/>
          </a:bodyPr>
          <a:lstStyle/>
          <a:p>
            <a:pPr marL="821690" marR="5080" indent="-809625">
              <a:lnSpc>
                <a:spcPct val="95000"/>
              </a:lnSpc>
              <a:spcBef>
                <a:spcPts val="245"/>
              </a:spcBef>
            </a:pPr>
            <a:r>
              <a:rPr lang="en-US" sz="2500" b="1" spc="-5" dirty="0">
                <a:solidFill>
                  <a:srgbClr val="CA9F36"/>
                </a:solidFill>
                <a:latin typeface="Segoe UI"/>
                <a:cs typeface="Segoe UI"/>
              </a:rPr>
              <a:t>4.2      </a:t>
            </a:r>
            <a:endParaRPr sz="2500" dirty="0">
              <a:latin typeface="Segoe UI"/>
              <a:cs typeface="Segoe UI"/>
            </a:endParaRPr>
          </a:p>
        </p:txBody>
      </p:sp>
      <p:sp>
        <p:nvSpPr>
          <p:cNvPr id="32" name="object 32"/>
          <p:cNvSpPr/>
          <p:nvPr/>
        </p:nvSpPr>
        <p:spPr>
          <a:xfrm>
            <a:off x="9677781" y="2202433"/>
            <a:ext cx="518795" cy="792480"/>
          </a:xfrm>
          <a:custGeom>
            <a:avLst/>
            <a:gdLst/>
            <a:ahLst/>
            <a:cxnLst/>
            <a:rect l="l" t="t" r="r" b="b"/>
            <a:pathLst>
              <a:path w="518795" h="792480">
                <a:moveTo>
                  <a:pt x="122427" y="0"/>
                </a:moveTo>
                <a:lnTo>
                  <a:pt x="168633" y="2664"/>
                </a:lnTo>
                <a:lnTo>
                  <a:pt x="213270" y="10458"/>
                </a:lnTo>
                <a:lnTo>
                  <a:pt x="256041" y="23087"/>
                </a:lnTo>
                <a:lnTo>
                  <a:pt x="296652" y="40251"/>
                </a:lnTo>
                <a:lnTo>
                  <a:pt x="334803" y="61656"/>
                </a:lnTo>
                <a:lnTo>
                  <a:pt x="370199" y="87004"/>
                </a:lnTo>
                <a:lnTo>
                  <a:pt x="402542" y="115998"/>
                </a:lnTo>
                <a:lnTo>
                  <a:pt x="431536" y="148341"/>
                </a:lnTo>
                <a:lnTo>
                  <a:pt x="456884" y="183737"/>
                </a:lnTo>
                <a:lnTo>
                  <a:pt x="478289" y="221888"/>
                </a:lnTo>
                <a:lnTo>
                  <a:pt x="495453" y="262499"/>
                </a:lnTo>
                <a:lnTo>
                  <a:pt x="508082" y="305270"/>
                </a:lnTo>
                <a:lnTo>
                  <a:pt x="515876" y="349907"/>
                </a:lnTo>
                <a:lnTo>
                  <a:pt x="518541" y="396113"/>
                </a:lnTo>
                <a:lnTo>
                  <a:pt x="515876" y="442318"/>
                </a:lnTo>
                <a:lnTo>
                  <a:pt x="508082" y="486955"/>
                </a:lnTo>
                <a:lnTo>
                  <a:pt x="495453" y="529726"/>
                </a:lnTo>
                <a:lnTo>
                  <a:pt x="478289" y="570337"/>
                </a:lnTo>
                <a:lnTo>
                  <a:pt x="456884" y="608488"/>
                </a:lnTo>
                <a:lnTo>
                  <a:pt x="431536" y="643884"/>
                </a:lnTo>
                <a:lnTo>
                  <a:pt x="402542" y="676227"/>
                </a:lnTo>
                <a:lnTo>
                  <a:pt x="370199" y="705221"/>
                </a:lnTo>
                <a:lnTo>
                  <a:pt x="334803" y="730569"/>
                </a:lnTo>
                <a:lnTo>
                  <a:pt x="296652" y="751974"/>
                </a:lnTo>
                <a:lnTo>
                  <a:pt x="256041" y="769138"/>
                </a:lnTo>
                <a:lnTo>
                  <a:pt x="213270" y="781767"/>
                </a:lnTo>
                <a:lnTo>
                  <a:pt x="168633" y="789561"/>
                </a:lnTo>
                <a:lnTo>
                  <a:pt x="122427" y="792226"/>
                </a:lnTo>
                <a:lnTo>
                  <a:pt x="91332" y="791011"/>
                </a:lnTo>
                <a:lnTo>
                  <a:pt x="60451" y="787368"/>
                </a:lnTo>
                <a:lnTo>
                  <a:pt x="29952" y="781296"/>
                </a:lnTo>
                <a:lnTo>
                  <a:pt x="0" y="772794"/>
                </a:lnTo>
                <a:lnTo>
                  <a:pt x="51435" y="614552"/>
                </a:lnTo>
                <a:lnTo>
                  <a:pt x="96907" y="624432"/>
                </a:lnTo>
                <a:lnTo>
                  <a:pt x="142059" y="625036"/>
                </a:lnTo>
                <a:lnTo>
                  <a:pt x="185726" y="616957"/>
                </a:lnTo>
                <a:lnTo>
                  <a:pt x="226742" y="600789"/>
                </a:lnTo>
                <a:lnTo>
                  <a:pt x="263942" y="577126"/>
                </a:lnTo>
                <a:lnTo>
                  <a:pt x="296162" y="546562"/>
                </a:lnTo>
                <a:lnTo>
                  <a:pt x="322234" y="509690"/>
                </a:lnTo>
                <a:lnTo>
                  <a:pt x="340995" y="467105"/>
                </a:lnTo>
                <a:lnTo>
                  <a:pt x="350833" y="421633"/>
                </a:lnTo>
                <a:lnTo>
                  <a:pt x="351405" y="376481"/>
                </a:lnTo>
                <a:lnTo>
                  <a:pt x="343303" y="332814"/>
                </a:lnTo>
                <a:lnTo>
                  <a:pt x="327120" y="291798"/>
                </a:lnTo>
                <a:lnTo>
                  <a:pt x="303448" y="254598"/>
                </a:lnTo>
                <a:lnTo>
                  <a:pt x="272879" y="222378"/>
                </a:lnTo>
                <a:lnTo>
                  <a:pt x="236006" y="196306"/>
                </a:lnTo>
                <a:lnTo>
                  <a:pt x="193421" y="177545"/>
                </a:lnTo>
                <a:lnTo>
                  <a:pt x="140467" y="167080"/>
                </a:lnTo>
                <a:lnTo>
                  <a:pt x="122427" y="166369"/>
                </a:lnTo>
                <a:lnTo>
                  <a:pt x="122427" y="0"/>
                </a:lnTo>
                <a:close/>
              </a:path>
            </a:pathLst>
          </a:custGeom>
          <a:ln w="19050">
            <a:solidFill>
              <a:srgbClr val="FFFFFF"/>
            </a:solidFill>
          </a:ln>
        </p:spPr>
        <p:txBody>
          <a:bodyPr wrap="square" lIns="0" tIns="0" rIns="0" bIns="0" rtlCol="0"/>
          <a:lstStyle/>
          <a:p>
            <a:endParaRPr dirty="0"/>
          </a:p>
        </p:txBody>
      </p:sp>
      <p:sp>
        <p:nvSpPr>
          <p:cNvPr id="39" name="object 39"/>
          <p:cNvSpPr/>
          <p:nvPr/>
        </p:nvSpPr>
        <p:spPr>
          <a:xfrm>
            <a:off x="9833609" y="3883914"/>
            <a:ext cx="396240" cy="685165"/>
          </a:xfrm>
          <a:custGeom>
            <a:avLst/>
            <a:gdLst/>
            <a:ahLst/>
            <a:cxnLst/>
            <a:rect l="l" t="t" r="r" b="b"/>
            <a:pathLst>
              <a:path w="396240" h="685164">
                <a:moveTo>
                  <a:pt x="0" y="0"/>
                </a:moveTo>
                <a:lnTo>
                  <a:pt x="46205" y="2666"/>
                </a:lnTo>
                <a:lnTo>
                  <a:pt x="90842" y="10465"/>
                </a:lnTo>
                <a:lnTo>
                  <a:pt x="133613" y="23102"/>
                </a:lnTo>
                <a:lnTo>
                  <a:pt x="174224" y="40277"/>
                </a:lnTo>
                <a:lnTo>
                  <a:pt x="212375" y="61693"/>
                </a:lnTo>
                <a:lnTo>
                  <a:pt x="247771" y="87054"/>
                </a:lnTo>
                <a:lnTo>
                  <a:pt x="280114" y="116062"/>
                </a:lnTo>
                <a:lnTo>
                  <a:pt x="309108" y="148418"/>
                </a:lnTo>
                <a:lnTo>
                  <a:pt x="334456" y="183827"/>
                </a:lnTo>
                <a:lnTo>
                  <a:pt x="355861" y="221990"/>
                </a:lnTo>
                <a:lnTo>
                  <a:pt x="373025" y="262611"/>
                </a:lnTo>
                <a:lnTo>
                  <a:pt x="385654" y="305390"/>
                </a:lnTo>
                <a:lnTo>
                  <a:pt x="393448" y="350033"/>
                </a:lnTo>
                <a:lnTo>
                  <a:pt x="396113" y="396240"/>
                </a:lnTo>
                <a:lnTo>
                  <a:pt x="393376" y="442734"/>
                </a:lnTo>
                <a:lnTo>
                  <a:pt x="385289" y="488203"/>
                </a:lnTo>
                <a:lnTo>
                  <a:pt x="372040" y="532210"/>
                </a:lnTo>
                <a:lnTo>
                  <a:pt x="353814" y="574319"/>
                </a:lnTo>
                <a:lnTo>
                  <a:pt x="330798" y="614096"/>
                </a:lnTo>
                <a:lnTo>
                  <a:pt x="303180" y="651105"/>
                </a:lnTo>
                <a:lnTo>
                  <a:pt x="271145" y="684911"/>
                </a:lnTo>
                <a:lnTo>
                  <a:pt x="157225" y="563626"/>
                </a:lnTo>
                <a:lnTo>
                  <a:pt x="187812" y="528529"/>
                </a:lnTo>
                <a:lnTo>
                  <a:pt x="210107" y="489257"/>
                </a:lnTo>
                <a:lnTo>
                  <a:pt x="224071" y="447113"/>
                </a:lnTo>
                <a:lnTo>
                  <a:pt x="229663" y="403399"/>
                </a:lnTo>
                <a:lnTo>
                  <a:pt x="226844" y="359417"/>
                </a:lnTo>
                <a:lnTo>
                  <a:pt x="215572" y="316470"/>
                </a:lnTo>
                <a:lnTo>
                  <a:pt x="195808" y="275859"/>
                </a:lnTo>
                <a:lnTo>
                  <a:pt x="167513" y="238887"/>
                </a:lnTo>
                <a:lnTo>
                  <a:pt x="131927" y="208053"/>
                </a:lnTo>
                <a:lnTo>
                  <a:pt x="91233" y="185293"/>
                </a:lnTo>
                <a:lnTo>
                  <a:pt x="46801" y="171199"/>
                </a:lnTo>
                <a:lnTo>
                  <a:pt x="0" y="166369"/>
                </a:lnTo>
                <a:lnTo>
                  <a:pt x="0" y="0"/>
                </a:lnTo>
                <a:close/>
              </a:path>
            </a:pathLst>
          </a:custGeom>
          <a:ln w="19050">
            <a:solidFill>
              <a:srgbClr val="FFFFFF"/>
            </a:solidFill>
          </a:ln>
        </p:spPr>
        <p:txBody>
          <a:bodyPr wrap="square" lIns="0" tIns="0" rIns="0" bIns="0" rtlCol="0"/>
          <a:lstStyle/>
          <a:p>
            <a:endParaRPr dirty="0"/>
          </a:p>
        </p:txBody>
      </p:sp>
      <p:sp>
        <p:nvSpPr>
          <p:cNvPr id="29" name="TextBox 28">
            <a:extLst>
              <a:ext uri="{FF2B5EF4-FFF2-40B4-BE49-F238E27FC236}">
                <a16:creationId xmlns:a16="http://schemas.microsoft.com/office/drawing/2014/main" id="{0DC3CCC8-CFCA-7452-F851-38160DB822B5}"/>
              </a:ext>
            </a:extLst>
          </p:cNvPr>
          <p:cNvSpPr txBox="1"/>
          <p:nvPr/>
        </p:nvSpPr>
        <p:spPr>
          <a:xfrm>
            <a:off x="1044147" y="2568714"/>
            <a:ext cx="5105116" cy="1015663"/>
          </a:xfrm>
          <a:prstGeom prst="rect">
            <a:avLst/>
          </a:prstGeom>
          <a:noFill/>
        </p:spPr>
        <p:txBody>
          <a:bodyPr wrap="square">
            <a:spAutoFit/>
          </a:bodyPr>
          <a:lstStyle/>
          <a:p>
            <a:r>
              <a:rPr lang="fr-FR" sz="2000" b="0" i="0" u="none" strike="noStrike" dirty="0">
                <a:solidFill>
                  <a:srgbClr val="000000"/>
                </a:solidFill>
                <a:effectLst/>
                <a:latin typeface="Segoe UI" panose="020B0502040204020203" pitchFamily="34" charset="0"/>
                <a:cs typeface="Segoe UI" panose="020B0502040204020203" pitchFamily="34" charset="0"/>
              </a:rPr>
              <a:t>Réintroduire les visites des parents avec une préparation adéquate des jeunes, des parents et le Centre.</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sp>
        <p:nvSpPr>
          <p:cNvPr id="46" name="TextBox 45">
            <a:extLst>
              <a:ext uri="{FF2B5EF4-FFF2-40B4-BE49-F238E27FC236}">
                <a16:creationId xmlns:a16="http://schemas.microsoft.com/office/drawing/2014/main" id="{B88A251E-4FC7-3F74-3DBA-FF83DA0FCD86}"/>
              </a:ext>
            </a:extLst>
          </p:cNvPr>
          <p:cNvSpPr txBox="1"/>
          <p:nvPr/>
        </p:nvSpPr>
        <p:spPr>
          <a:xfrm>
            <a:off x="930202" y="4753788"/>
            <a:ext cx="5356655" cy="707886"/>
          </a:xfrm>
          <a:prstGeom prst="rect">
            <a:avLst/>
          </a:prstGeom>
          <a:noFill/>
        </p:spPr>
        <p:txBody>
          <a:bodyPr wrap="square">
            <a:spAutoFit/>
          </a:bodyPr>
          <a:lstStyle/>
          <a:p>
            <a:r>
              <a:rPr lang="fr-FR" sz="2000" b="0" i="0" u="none" strike="noStrike" dirty="0">
                <a:solidFill>
                  <a:srgbClr val="000000"/>
                </a:solidFill>
                <a:effectLst/>
                <a:latin typeface="Segoe UI" panose="020B0502040204020203" pitchFamily="34" charset="0"/>
                <a:cs typeface="Segoe UI" panose="020B0502040204020203" pitchFamily="34" charset="0"/>
              </a:rPr>
              <a:t>Identifier, développer et fournir des soutiens efficaces aux parents. </a:t>
            </a:r>
            <a:endParaRPr lang="en-CA" sz="2000" dirty="0">
              <a:latin typeface="Segoe UI" panose="020B0502040204020203" pitchFamily="34" charset="0"/>
              <a:cs typeface="Segoe UI" panose="020B0502040204020203" pitchFamily="34" charset="0"/>
            </a:endParaRPr>
          </a:p>
        </p:txBody>
      </p:sp>
      <p:pic>
        <p:nvPicPr>
          <p:cNvPr id="7" name="Image 6">
            <a:extLst>
              <a:ext uri="{FF2B5EF4-FFF2-40B4-BE49-F238E27FC236}">
                <a16:creationId xmlns:a16="http://schemas.microsoft.com/office/drawing/2014/main" id="{8C8A68F6-F8DB-662F-F347-7AB09C7DC832}"/>
              </a:ext>
            </a:extLst>
          </p:cNvPr>
          <p:cNvPicPr>
            <a:picLocks noChangeAspect="1"/>
          </p:cNvPicPr>
          <p:nvPr/>
        </p:nvPicPr>
        <p:blipFill>
          <a:blip r:embed="rId3"/>
          <a:stretch>
            <a:fillRect/>
          </a:stretch>
        </p:blipFill>
        <p:spPr>
          <a:xfrm>
            <a:off x="8458200" y="1570605"/>
            <a:ext cx="3475021" cy="804742"/>
          </a:xfrm>
          <a:prstGeom prst="rect">
            <a:avLst/>
          </a:prstGeom>
        </p:spPr>
      </p:pic>
      <p:sp>
        <p:nvSpPr>
          <p:cNvPr id="8" name="ZoneTexte 7">
            <a:extLst>
              <a:ext uri="{FF2B5EF4-FFF2-40B4-BE49-F238E27FC236}">
                <a16:creationId xmlns:a16="http://schemas.microsoft.com/office/drawing/2014/main" id="{6A32934B-4B0B-F96F-6DB0-0444F42D1DAF}"/>
              </a:ext>
            </a:extLst>
          </p:cNvPr>
          <p:cNvSpPr txBox="1"/>
          <p:nvPr/>
        </p:nvSpPr>
        <p:spPr>
          <a:xfrm>
            <a:off x="10313759" y="1457980"/>
            <a:ext cx="811441" cy="523220"/>
          </a:xfrm>
          <a:prstGeom prst="rect">
            <a:avLst/>
          </a:prstGeom>
          <a:noFill/>
        </p:spPr>
        <p:txBody>
          <a:bodyPr wrap="none" rtlCol="0">
            <a:spAutoFit/>
          </a:bodyPr>
          <a:lstStyle/>
          <a:p>
            <a:r>
              <a:rPr lang="en-CA" sz="2800" b="1" dirty="0">
                <a:effectLst>
                  <a:outerShdw blurRad="38100" dist="38100" dir="2700000" algn="tl">
                    <a:srgbClr val="000000">
                      <a:alpha val="43137"/>
                    </a:srgbClr>
                  </a:outerShdw>
                </a:effectLst>
              </a:rPr>
              <a:t>68%</a:t>
            </a:r>
            <a:endParaRPr lang="fr-CA" sz="2800" b="1" dirty="0">
              <a:effectLst>
                <a:outerShdw blurRad="38100" dist="38100" dir="2700000" algn="tl">
                  <a:srgbClr val="000000">
                    <a:alpha val="43137"/>
                  </a:srgbClr>
                </a:outerShdw>
              </a:effectLst>
            </a:endParaRPr>
          </a:p>
        </p:txBody>
      </p:sp>
      <p:pic>
        <p:nvPicPr>
          <p:cNvPr id="9" name="Image 8">
            <a:extLst>
              <a:ext uri="{FF2B5EF4-FFF2-40B4-BE49-F238E27FC236}">
                <a16:creationId xmlns:a16="http://schemas.microsoft.com/office/drawing/2014/main" id="{65A96D44-CE0F-D590-A8AF-FD36C58A5351}"/>
              </a:ext>
            </a:extLst>
          </p:cNvPr>
          <p:cNvPicPr>
            <a:picLocks noChangeAspect="1"/>
          </p:cNvPicPr>
          <p:nvPr/>
        </p:nvPicPr>
        <p:blipFill>
          <a:blip r:embed="rId4"/>
          <a:stretch>
            <a:fillRect/>
          </a:stretch>
        </p:blipFill>
        <p:spPr>
          <a:xfrm>
            <a:off x="10619228" y="1917180"/>
            <a:ext cx="48772" cy="140220"/>
          </a:xfrm>
          <a:prstGeom prst="rect">
            <a:avLst/>
          </a:prstGeom>
        </p:spPr>
      </p:pic>
      <p:sp>
        <p:nvSpPr>
          <p:cNvPr id="10" name="ZoneTexte 9">
            <a:extLst>
              <a:ext uri="{FF2B5EF4-FFF2-40B4-BE49-F238E27FC236}">
                <a16:creationId xmlns:a16="http://schemas.microsoft.com/office/drawing/2014/main" id="{3C95FDB1-413F-B045-76E6-3F166E5561F5}"/>
              </a:ext>
            </a:extLst>
          </p:cNvPr>
          <p:cNvSpPr txBox="1"/>
          <p:nvPr/>
        </p:nvSpPr>
        <p:spPr>
          <a:xfrm>
            <a:off x="8424258" y="6484172"/>
            <a:ext cx="1124282" cy="307777"/>
          </a:xfrm>
          <a:prstGeom prst="rect">
            <a:avLst/>
          </a:prstGeom>
          <a:noFill/>
        </p:spPr>
        <p:txBody>
          <a:bodyPr wrap="none" rtlCol="0">
            <a:spAutoFit/>
          </a:bodyPr>
          <a:lstStyle/>
          <a:p>
            <a:r>
              <a:rPr lang="fr-CA" sz="1400" dirty="0"/>
              <a:t>En avril 2025</a:t>
            </a:r>
          </a:p>
        </p:txBody>
      </p:sp>
      <p:sp>
        <p:nvSpPr>
          <p:cNvPr id="11" name="ZoneTexte 10">
            <a:extLst>
              <a:ext uri="{FF2B5EF4-FFF2-40B4-BE49-F238E27FC236}">
                <a16:creationId xmlns:a16="http://schemas.microsoft.com/office/drawing/2014/main" id="{7C0F600A-8E01-5125-385E-A4A4322D40AA}"/>
              </a:ext>
            </a:extLst>
          </p:cNvPr>
          <p:cNvSpPr txBox="1"/>
          <p:nvPr/>
        </p:nvSpPr>
        <p:spPr>
          <a:xfrm>
            <a:off x="6419806" y="6530248"/>
            <a:ext cx="1381212" cy="307777"/>
          </a:xfrm>
          <a:prstGeom prst="rect">
            <a:avLst/>
          </a:prstGeom>
          <a:noFill/>
        </p:spPr>
        <p:txBody>
          <a:bodyPr wrap="none" rtlCol="0">
            <a:spAutoFit/>
          </a:bodyPr>
          <a:lstStyle/>
          <a:p>
            <a:r>
              <a:rPr lang="fr-CA" sz="1400" dirty="0"/>
              <a:t>En octobre 2024</a:t>
            </a:r>
          </a:p>
        </p:txBody>
      </p:sp>
      <p:sp>
        <p:nvSpPr>
          <p:cNvPr id="12" name="ZoneTexte 9">
            <a:extLst>
              <a:ext uri="{FF2B5EF4-FFF2-40B4-BE49-F238E27FC236}">
                <a16:creationId xmlns:a16="http://schemas.microsoft.com/office/drawing/2014/main" id="{4712A524-CC0F-8B83-2147-658C8DFF2571}"/>
              </a:ext>
            </a:extLst>
          </p:cNvPr>
          <p:cNvSpPr txBox="1"/>
          <p:nvPr/>
        </p:nvSpPr>
        <p:spPr>
          <a:xfrm>
            <a:off x="10313759" y="6484171"/>
            <a:ext cx="1225657" cy="307777"/>
          </a:xfrm>
          <a:prstGeom prst="rect">
            <a:avLst/>
          </a:prstGeom>
          <a:noFill/>
        </p:spPr>
        <p:txBody>
          <a:bodyPr wrap="none" rtlCol="0">
            <a:spAutoFit/>
          </a:bodyPr>
          <a:lstStyle/>
          <a:p>
            <a:r>
              <a:rPr lang="fr-CA" sz="1400" dirty="0"/>
              <a:t>En juillet 2026</a:t>
            </a:r>
          </a:p>
        </p:txBody>
      </p:sp>
      <p:graphicFrame>
        <p:nvGraphicFramePr>
          <p:cNvPr id="15" name="Chart 14">
            <a:extLst>
              <a:ext uri="{FF2B5EF4-FFF2-40B4-BE49-F238E27FC236}">
                <a16:creationId xmlns:a16="http://schemas.microsoft.com/office/drawing/2014/main" id="{110976BB-0D65-6FB9-4091-B31021B5E1D6}"/>
              </a:ext>
            </a:extLst>
          </p:cNvPr>
          <p:cNvGraphicFramePr>
            <a:graphicFrameLocks/>
          </p:cNvGraphicFramePr>
          <p:nvPr>
            <p:extLst>
              <p:ext uri="{D42A27DB-BD31-4B8C-83A1-F6EECF244321}">
                <p14:modId xmlns:p14="http://schemas.microsoft.com/office/powerpoint/2010/main" val="1565019518"/>
              </p:ext>
            </p:extLst>
          </p:nvPr>
        </p:nvGraphicFramePr>
        <p:xfrm>
          <a:off x="6096000" y="2497221"/>
          <a:ext cx="2028825" cy="187166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a:extLst>
              <a:ext uri="{FF2B5EF4-FFF2-40B4-BE49-F238E27FC236}">
                <a16:creationId xmlns:a16="http://schemas.microsoft.com/office/drawing/2014/main" id="{26959E55-BBDA-CC70-7A3D-A9651B26AFB8}"/>
              </a:ext>
            </a:extLst>
          </p:cNvPr>
          <p:cNvGraphicFramePr>
            <a:graphicFrameLocks/>
          </p:cNvGraphicFramePr>
          <p:nvPr>
            <p:extLst>
              <p:ext uri="{D42A27DB-BD31-4B8C-83A1-F6EECF244321}">
                <p14:modId xmlns:p14="http://schemas.microsoft.com/office/powerpoint/2010/main" val="3786225267"/>
              </p:ext>
            </p:extLst>
          </p:nvPr>
        </p:nvGraphicFramePr>
        <p:xfrm>
          <a:off x="8153400" y="2511380"/>
          <a:ext cx="2038350" cy="189071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Chart 16">
            <a:extLst>
              <a:ext uri="{FF2B5EF4-FFF2-40B4-BE49-F238E27FC236}">
                <a16:creationId xmlns:a16="http://schemas.microsoft.com/office/drawing/2014/main" id="{56D8E6BB-548E-9E56-A7BA-53887C4DD899}"/>
              </a:ext>
            </a:extLst>
          </p:cNvPr>
          <p:cNvGraphicFramePr>
            <a:graphicFrameLocks/>
          </p:cNvGraphicFramePr>
          <p:nvPr>
            <p:extLst>
              <p:ext uri="{D42A27DB-BD31-4B8C-83A1-F6EECF244321}">
                <p14:modId xmlns:p14="http://schemas.microsoft.com/office/powerpoint/2010/main" val="2714916090"/>
              </p:ext>
            </p:extLst>
          </p:nvPr>
        </p:nvGraphicFramePr>
        <p:xfrm>
          <a:off x="10210800" y="2511379"/>
          <a:ext cx="2047875" cy="189071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8" name="Chart 17">
            <a:extLst>
              <a:ext uri="{FF2B5EF4-FFF2-40B4-BE49-F238E27FC236}">
                <a16:creationId xmlns:a16="http://schemas.microsoft.com/office/drawing/2014/main" id="{4ED18DE6-BACB-59CF-86DF-8470DA36DD47}"/>
              </a:ext>
            </a:extLst>
          </p:cNvPr>
          <p:cNvGraphicFramePr>
            <a:graphicFrameLocks/>
          </p:cNvGraphicFramePr>
          <p:nvPr>
            <p:extLst>
              <p:ext uri="{D42A27DB-BD31-4B8C-83A1-F6EECF244321}">
                <p14:modId xmlns:p14="http://schemas.microsoft.com/office/powerpoint/2010/main" val="1300502127"/>
              </p:ext>
            </p:extLst>
          </p:nvPr>
        </p:nvGraphicFramePr>
        <p:xfrm>
          <a:off x="6038851" y="4489519"/>
          <a:ext cx="2038349" cy="191928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9" name="Chart 18">
            <a:extLst>
              <a:ext uri="{FF2B5EF4-FFF2-40B4-BE49-F238E27FC236}">
                <a16:creationId xmlns:a16="http://schemas.microsoft.com/office/drawing/2014/main" id="{46053465-9E01-11AE-A99A-B26C2ADF2E54}"/>
              </a:ext>
            </a:extLst>
          </p:cNvPr>
          <p:cNvGraphicFramePr>
            <a:graphicFrameLocks/>
          </p:cNvGraphicFramePr>
          <p:nvPr>
            <p:extLst>
              <p:ext uri="{D42A27DB-BD31-4B8C-83A1-F6EECF244321}">
                <p14:modId xmlns:p14="http://schemas.microsoft.com/office/powerpoint/2010/main" val="1569501960"/>
              </p:ext>
            </p:extLst>
          </p:nvPr>
        </p:nvGraphicFramePr>
        <p:xfrm>
          <a:off x="8153400" y="4489519"/>
          <a:ext cx="2066925" cy="1890713"/>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0" name="Chart 19">
            <a:extLst>
              <a:ext uri="{FF2B5EF4-FFF2-40B4-BE49-F238E27FC236}">
                <a16:creationId xmlns:a16="http://schemas.microsoft.com/office/drawing/2014/main" id="{8B0D45D3-8EE7-1A4D-D5D4-2B3BFB257366}"/>
              </a:ext>
            </a:extLst>
          </p:cNvPr>
          <p:cNvGraphicFramePr>
            <a:graphicFrameLocks/>
          </p:cNvGraphicFramePr>
          <p:nvPr>
            <p:extLst>
              <p:ext uri="{D42A27DB-BD31-4B8C-83A1-F6EECF244321}">
                <p14:modId xmlns:p14="http://schemas.microsoft.com/office/powerpoint/2010/main" val="3149424233"/>
              </p:ext>
            </p:extLst>
          </p:nvPr>
        </p:nvGraphicFramePr>
        <p:xfrm>
          <a:off x="10210800" y="4485114"/>
          <a:ext cx="2085975" cy="1881188"/>
        </p:xfrm>
        <a:graphic>
          <a:graphicData uri="http://schemas.openxmlformats.org/drawingml/2006/chart">
            <c:chart xmlns:c="http://schemas.openxmlformats.org/drawingml/2006/chart" xmlns:r="http://schemas.openxmlformats.org/officeDocument/2006/relationships" r:id="rId10"/>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3877" y="104902"/>
            <a:ext cx="6024652" cy="443070"/>
          </a:xfrm>
          <a:prstGeom prst="rect">
            <a:avLst/>
          </a:prstGeom>
        </p:spPr>
        <p:txBody>
          <a:bodyPr vert="horz" wrap="square" lIns="0" tIns="12065" rIns="0" bIns="0" rtlCol="0">
            <a:spAutoFit/>
          </a:bodyPr>
          <a:lstStyle/>
          <a:p>
            <a:pPr marL="12700">
              <a:lnSpc>
                <a:spcPct val="100000"/>
              </a:lnSpc>
              <a:spcBef>
                <a:spcPts val="95"/>
              </a:spcBef>
            </a:pPr>
            <a:r>
              <a:rPr lang="fr-FR" sz="2800" b="1" spc="-40" noProof="0" dirty="0">
                <a:solidFill>
                  <a:srgbClr val="FFC000"/>
                </a:solidFill>
                <a:latin typeface="Century Gothic" panose="020B0502020202020204" pitchFamily="34" charset="0"/>
                <a:cs typeface="Segoe UI"/>
              </a:rPr>
              <a:t>Résultat</a:t>
            </a:r>
            <a:r>
              <a:rPr lang="en-US" sz="2800" b="1" spc="-40" dirty="0">
                <a:solidFill>
                  <a:srgbClr val="FFC000"/>
                </a:solidFill>
                <a:latin typeface="Century Gothic" panose="020B0502020202020204" pitchFamily="34" charset="0"/>
                <a:cs typeface="Segoe UI"/>
              </a:rPr>
              <a:t> </a:t>
            </a:r>
            <a:r>
              <a:rPr lang="fr-FR" sz="2800" b="1" spc="-40" noProof="0" dirty="0">
                <a:solidFill>
                  <a:srgbClr val="FFC000"/>
                </a:solidFill>
                <a:latin typeface="Century Gothic" panose="020B0502020202020204" pitchFamily="34" charset="0"/>
                <a:cs typeface="Segoe UI"/>
              </a:rPr>
              <a:t>stratégique</a:t>
            </a:r>
            <a:r>
              <a:rPr lang="en-US" sz="2800" b="1" spc="-40" dirty="0">
                <a:solidFill>
                  <a:srgbClr val="FFC000"/>
                </a:solidFill>
                <a:latin typeface="Century Gothic" panose="020B0502020202020204" pitchFamily="34" charset="0"/>
                <a:cs typeface="Segoe UI"/>
              </a:rPr>
              <a:t> 5</a:t>
            </a:r>
            <a:endParaRPr sz="2800" b="1" dirty="0">
              <a:solidFill>
                <a:srgbClr val="FFC000"/>
              </a:solidFill>
              <a:latin typeface="Century Gothic" panose="020B0502020202020204" pitchFamily="34" charset="0"/>
              <a:cs typeface="Segoe UI"/>
            </a:endParaRPr>
          </a:p>
        </p:txBody>
      </p:sp>
      <p:sp>
        <p:nvSpPr>
          <p:cNvPr id="3" name="object 3"/>
          <p:cNvSpPr txBox="1">
            <a:spLocks noGrp="1"/>
          </p:cNvSpPr>
          <p:nvPr>
            <p:ph type="title"/>
          </p:nvPr>
        </p:nvSpPr>
        <p:spPr>
          <a:xfrm>
            <a:off x="493877" y="434086"/>
            <a:ext cx="6415405" cy="899733"/>
          </a:xfrm>
          <a:prstGeom prst="rect">
            <a:avLst/>
          </a:prstGeom>
        </p:spPr>
        <p:txBody>
          <a:bodyPr vert="horz" wrap="square" lIns="0" tIns="13335" rIns="0" bIns="0" rtlCol="0">
            <a:spAutoFit/>
          </a:bodyPr>
          <a:lstStyle/>
          <a:p>
            <a:pPr marL="12700">
              <a:lnSpc>
                <a:spcPts val="3650"/>
              </a:lnSpc>
              <a:spcBef>
                <a:spcPts val="105"/>
              </a:spcBef>
            </a:pPr>
            <a:br>
              <a:rPr lang="fr-FR" sz="3200" noProof="0" dirty="0"/>
            </a:br>
            <a:r>
              <a:rPr lang="fr-FR" sz="2000" noProof="0" dirty="0">
                <a:solidFill>
                  <a:schemeClr val="bg1"/>
                </a:solidFill>
                <a:latin typeface="Century Gothic" panose="020B0502020202020204" pitchFamily="34" charset="0"/>
              </a:rPr>
              <a:t>Jeunes et médias sociaux</a:t>
            </a:r>
          </a:p>
        </p:txBody>
      </p:sp>
      <p:sp>
        <p:nvSpPr>
          <p:cNvPr id="4" name="object 4"/>
          <p:cNvSpPr/>
          <p:nvPr/>
        </p:nvSpPr>
        <p:spPr>
          <a:xfrm>
            <a:off x="515873" y="2966200"/>
            <a:ext cx="1084327" cy="844550"/>
          </a:xfrm>
          <a:custGeom>
            <a:avLst/>
            <a:gdLst/>
            <a:ahLst/>
            <a:cxnLst/>
            <a:rect l="l" t="t" r="r" b="b"/>
            <a:pathLst>
              <a:path w="12192000" h="844550">
                <a:moveTo>
                  <a:pt x="0" y="844296"/>
                </a:moveTo>
                <a:lnTo>
                  <a:pt x="12192000" y="844296"/>
                </a:lnTo>
                <a:lnTo>
                  <a:pt x="12192000" y="0"/>
                </a:lnTo>
                <a:lnTo>
                  <a:pt x="0" y="0"/>
                </a:lnTo>
                <a:lnTo>
                  <a:pt x="0" y="844296"/>
                </a:lnTo>
                <a:close/>
              </a:path>
            </a:pathLst>
          </a:custGeom>
          <a:solidFill>
            <a:srgbClr val="FFFFFF"/>
          </a:solidFill>
        </p:spPr>
        <p:txBody>
          <a:bodyPr wrap="square" lIns="0" tIns="0" rIns="0" bIns="0" rtlCol="0"/>
          <a:lstStyle/>
          <a:p>
            <a:r>
              <a:rPr lang="fr-FR" sz="2800" b="1" dirty="0">
                <a:solidFill>
                  <a:srgbClr val="FFC000"/>
                </a:solidFill>
                <a:latin typeface="Century Gothic" panose="020B0502020202020204" pitchFamily="34" charset="0"/>
              </a:rPr>
              <a:t>5</a:t>
            </a:r>
            <a:r>
              <a:rPr lang="fr-FR" sz="2800" b="1" i="0" u="none" strike="noStrike" dirty="0">
                <a:solidFill>
                  <a:srgbClr val="FFC000"/>
                </a:solidFill>
                <a:effectLst/>
                <a:latin typeface="Century Gothic" panose="020B0502020202020204" pitchFamily="34" charset="0"/>
              </a:rPr>
              <a:t>. 1</a:t>
            </a:r>
            <a:endParaRPr sz="2000" dirty="0">
              <a:latin typeface="Segoe UI" panose="020B0502040204020203" pitchFamily="34" charset="0"/>
              <a:cs typeface="Segoe UI" panose="020B0502040204020203" pitchFamily="34" charset="0"/>
            </a:endParaRPr>
          </a:p>
        </p:txBody>
      </p:sp>
      <p:sp>
        <p:nvSpPr>
          <p:cNvPr id="6" name="object 6"/>
          <p:cNvSpPr/>
          <p:nvPr/>
        </p:nvSpPr>
        <p:spPr>
          <a:xfrm>
            <a:off x="515873" y="2341626"/>
            <a:ext cx="11262360" cy="4151629"/>
          </a:xfrm>
          <a:custGeom>
            <a:avLst/>
            <a:gdLst/>
            <a:ahLst/>
            <a:cxnLst/>
            <a:rect l="l" t="t" r="r" b="b"/>
            <a:pathLst>
              <a:path w="11262360" h="4151629">
                <a:moveTo>
                  <a:pt x="0" y="0"/>
                </a:moveTo>
                <a:lnTo>
                  <a:pt x="11262360" y="0"/>
                </a:lnTo>
                <a:lnTo>
                  <a:pt x="11262360" y="4151376"/>
                </a:lnTo>
              </a:path>
            </a:pathLst>
          </a:custGeom>
          <a:ln w="19050">
            <a:solidFill>
              <a:srgbClr val="CA9F36"/>
            </a:solidFill>
          </a:ln>
        </p:spPr>
        <p:txBody>
          <a:bodyPr wrap="square" lIns="0" tIns="0" rIns="0" bIns="0" rtlCol="0"/>
          <a:lstStyle/>
          <a:p>
            <a:endParaRPr dirty="0"/>
          </a:p>
        </p:txBody>
      </p:sp>
      <p:sp>
        <p:nvSpPr>
          <p:cNvPr id="30" name="object 30"/>
          <p:cNvSpPr/>
          <p:nvPr/>
        </p:nvSpPr>
        <p:spPr>
          <a:xfrm>
            <a:off x="9135000" y="1891103"/>
            <a:ext cx="67345" cy="67290"/>
          </a:xfrm>
          <a:prstGeom prst="rect">
            <a:avLst/>
          </a:prstGeom>
          <a:blipFill>
            <a:blip r:embed="rId3" cstate="print"/>
            <a:stretch>
              <a:fillRect/>
            </a:stretch>
          </a:blipFill>
        </p:spPr>
        <p:txBody>
          <a:bodyPr wrap="square" lIns="0" tIns="0" rIns="0" bIns="0" rtlCol="0"/>
          <a:lstStyle/>
          <a:p>
            <a:endParaRPr dirty="0"/>
          </a:p>
        </p:txBody>
      </p:sp>
      <p:sp>
        <p:nvSpPr>
          <p:cNvPr id="7" name="ZoneTexte 6">
            <a:extLst>
              <a:ext uri="{FF2B5EF4-FFF2-40B4-BE49-F238E27FC236}">
                <a16:creationId xmlns:a16="http://schemas.microsoft.com/office/drawing/2014/main" id="{05D99229-051A-E0DF-FB89-49B2753B344E}"/>
              </a:ext>
            </a:extLst>
          </p:cNvPr>
          <p:cNvSpPr txBox="1"/>
          <p:nvPr/>
        </p:nvSpPr>
        <p:spPr>
          <a:xfrm>
            <a:off x="1575391" y="2966200"/>
            <a:ext cx="6301562" cy="707886"/>
          </a:xfrm>
          <a:prstGeom prst="rect">
            <a:avLst/>
          </a:prstGeom>
          <a:noFill/>
        </p:spPr>
        <p:txBody>
          <a:bodyPr wrap="square">
            <a:spAutoFit/>
          </a:bodyPr>
          <a:lstStyle/>
          <a:p>
            <a:r>
              <a:rPr kumimoji="0" lang="fr-FR" sz="20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Enseigner aux jeunes à utiliser les médiaux sociaux de manière saine, respectueuse et responsable. </a:t>
            </a:r>
            <a:endParaRPr lang="fr-CA" dirty="0"/>
          </a:p>
        </p:txBody>
      </p:sp>
      <p:sp>
        <p:nvSpPr>
          <p:cNvPr id="9" name="ZoneTexte 8">
            <a:extLst>
              <a:ext uri="{FF2B5EF4-FFF2-40B4-BE49-F238E27FC236}">
                <a16:creationId xmlns:a16="http://schemas.microsoft.com/office/drawing/2014/main" id="{FF25E794-DCD8-9CEF-ED3E-FB254A381F28}"/>
              </a:ext>
            </a:extLst>
          </p:cNvPr>
          <p:cNvSpPr txBox="1"/>
          <p:nvPr/>
        </p:nvSpPr>
        <p:spPr>
          <a:xfrm>
            <a:off x="5533859" y="5867400"/>
            <a:ext cx="1124282" cy="307777"/>
          </a:xfrm>
          <a:prstGeom prst="rect">
            <a:avLst/>
          </a:prstGeom>
          <a:noFill/>
        </p:spPr>
        <p:txBody>
          <a:bodyPr wrap="none" rtlCol="0">
            <a:spAutoFit/>
          </a:bodyPr>
          <a:lstStyle/>
          <a:p>
            <a:r>
              <a:rPr lang="fr-CA" sz="1400" dirty="0"/>
              <a:t>En avril 2025</a:t>
            </a:r>
          </a:p>
        </p:txBody>
      </p:sp>
      <p:sp>
        <p:nvSpPr>
          <p:cNvPr id="10" name="ZoneTexte 9">
            <a:extLst>
              <a:ext uri="{FF2B5EF4-FFF2-40B4-BE49-F238E27FC236}">
                <a16:creationId xmlns:a16="http://schemas.microsoft.com/office/drawing/2014/main" id="{FB780C25-E9AD-C221-BFF1-F099EE02C471}"/>
              </a:ext>
            </a:extLst>
          </p:cNvPr>
          <p:cNvSpPr txBox="1"/>
          <p:nvPr/>
        </p:nvSpPr>
        <p:spPr>
          <a:xfrm>
            <a:off x="1752600" y="5867400"/>
            <a:ext cx="1381212" cy="307777"/>
          </a:xfrm>
          <a:prstGeom prst="rect">
            <a:avLst/>
          </a:prstGeom>
          <a:noFill/>
        </p:spPr>
        <p:txBody>
          <a:bodyPr wrap="none" rtlCol="0">
            <a:spAutoFit/>
          </a:bodyPr>
          <a:lstStyle/>
          <a:p>
            <a:r>
              <a:rPr lang="fr-CA" sz="1400" dirty="0"/>
              <a:t>En octobre 2024</a:t>
            </a:r>
          </a:p>
        </p:txBody>
      </p:sp>
      <p:sp>
        <p:nvSpPr>
          <p:cNvPr id="11" name="ZoneTexte 8">
            <a:extLst>
              <a:ext uri="{FF2B5EF4-FFF2-40B4-BE49-F238E27FC236}">
                <a16:creationId xmlns:a16="http://schemas.microsoft.com/office/drawing/2014/main" id="{93D9B2D0-BAFB-4A42-093B-776429509799}"/>
              </a:ext>
            </a:extLst>
          </p:cNvPr>
          <p:cNvSpPr txBox="1"/>
          <p:nvPr/>
        </p:nvSpPr>
        <p:spPr>
          <a:xfrm>
            <a:off x="8839200" y="5867400"/>
            <a:ext cx="1225657" cy="307777"/>
          </a:xfrm>
          <a:prstGeom prst="rect">
            <a:avLst/>
          </a:prstGeom>
          <a:noFill/>
        </p:spPr>
        <p:txBody>
          <a:bodyPr wrap="none" rtlCol="0">
            <a:spAutoFit/>
          </a:bodyPr>
          <a:lstStyle/>
          <a:p>
            <a:r>
              <a:rPr lang="fr-CA" sz="1400" dirty="0"/>
              <a:t>En juillet 2026</a:t>
            </a:r>
          </a:p>
        </p:txBody>
      </p:sp>
      <p:graphicFrame>
        <p:nvGraphicFramePr>
          <p:cNvPr id="12" name="Chart 11">
            <a:extLst>
              <a:ext uri="{FF2B5EF4-FFF2-40B4-BE49-F238E27FC236}">
                <a16:creationId xmlns:a16="http://schemas.microsoft.com/office/drawing/2014/main" id="{EAE5A4B6-E000-6F0E-B4EE-ECABC6F09B8D}"/>
              </a:ext>
            </a:extLst>
          </p:cNvPr>
          <p:cNvGraphicFramePr>
            <a:graphicFrameLocks/>
          </p:cNvGraphicFramePr>
          <p:nvPr>
            <p:extLst>
              <p:ext uri="{D42A27DB-BD31-4B8C-83A1-F6EECF244321}">
                <p14:modId xmlns:p14="http://schemas.microsoft.com/office/powerpoint/2010/main" val="1912597551"/>
              </p:ext>
            </p:extLst>
          </p:nvPr>
        </p:nvGraphicFramePr>
        <p:xfrm>
          <a:off x="1309731" y="3944638"/>
          <a:ext cx="2333624" cy="182863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B3D1FEB2-6702-5ADA-D23F-7DD365367D10}"/>
              </a:ext>
            </a:extLst>
          </p:cNvPr>
          <p:cNvGraphicFramePr>
            <a:graphicFrameLocks/>
          </p:cNvGraphicFramePr>
          <p:nvPr>
            <p:extLst>
              <p:ext uri="{D42A27DB-BD31-4B8C-83A1-F6EECF244321}">
                <p14:modId xmlns:p14="http://schemas.microsoft.com/office/powerpoint/2010/main" val="395082461"/>
              </p:ext>
            </p:extLst>
          </p:nvPr>
        </p:nvGraphicFramePr>
        <p:xfrm>
          <a:off x="4929187" y="3968286"/>
          <a:ext cx="2333625" cy="180498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4A1EBC3A-2401-FFEE-EDCB-3CC2099BE860}"/>
              </a:ext>
            </a:extLst>
          </p:cNvPr>
          <p:cNvGraphicFramePr>
            <a:graphicFrameLocks/>
          </p:cNvGraphicFramePr>
          <p:nvPr>
            <p:extLst>
              <p:ext uri="{D42A27DB-BD31-4B8C-83A1-F6EECF244321}">
                <p14:modId xmlns:p14="http://schemas.microsoft.com/office/powerpoint/2010/main" val="3685624790"/>
              </p:ext>
            </p:extLst>
          </p:nvPr>
        </p:nvGraphicFramePr>
        <p:xfrm>
          <a:off x="8153400" y="3968286"/>
          <a:ext cx="2476500" cy="1747838"/>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C5C4D-75C4-BA04-1C5C-2113AA2CDF76}"/>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7AFED2B9-EB6A-A685-258C-D923F8CA0B50}"/>
              </a:ext>
            </a:extLst>
          </p:cNvPr>
          <p:cNvSpPr txBox="1"/>
          <p:nvPr/>
        </p:nvSpPr>
        <p:spPr>
          <a:xfrm>
            <a:off x="511874" y="210541"/>
            <a:ext cx="5517515" cy="1208023"/>
          </a:xfrm>
          <a:prstGeom prst="rect">
            <a:avLst/>
          </a:prstGeom>
        </p:spPr>
        <p:txBody>
          <a:bodyPr vert="horz" wrap="square" lIns="0" tIns="12700" rIns="0" bIns="0" rtlCol="0">
            <a:spAutoFit/>
          </a:bodyPr>
          <a:lstStyle/>
          <a:p>
            <a:pPr marL="12700">
              <a:lnSpc>
                <a:spcPct val="100000"/>
              </a:lnSpc>
              <a:spcBef>
                <a:spcPts val="100"/>
              </a:spcBef>
            </a:pPr>
            <a:r>
              <a:rPr lang="fr-FR" sz="2800" b="1" spc="-5" noProof="0" dirty="0">
                <a:solidFill>
                  <a:srgbClr val="FFC000"/>
                </a:solidFill>
                <a:latin typeface="Century Gothic" panose="020B0502020202020204" pitchFamily="34" charset="0"/>
                <a:cs typeface="Segoe UI Black"/>
              </a:rPr>
              <a:t>Résultat</a:t>
            </a:r>
            <a:r>
              <a:rPr lang="en-US" sz="2800" b="1" spc="-5" dirty="0">
                <a:solidFill>
                  <a:srgbClr val="FFC000"/>
                </a:solidFill>
                <a:latin typeface="Century Gothic" panose="020B0502020202020204" pitchFamily="34" charset="0"/>
                <a:cs typeface="Segoe UI Black"/>
              </a:rPr>
              <a:t> </a:t>
            </a:r>
            <a:r>
              <a:rPr lang="fr-FR" sz="2800" b="1" spc="-5" noProof="0" dirty="0">
                <a:solidFill>
                  <a:srgbClr val="FFC000"/>
                </a:solidFill>
                <a:latin typeface="Century Gothic" panose="020B0502020202020204" pitchFamily="34" charset="0"/>
                <a:cs typeface="Segoe UI Black"/>
              </a:rPr>
              <a:t>organisationnel </a:t>
            </a:r>
          </a:p>
          <a:p>
            <a:pPr marL="12700">
              <a:lnSpc>
                <a:spcPct val="100000"/>
              </a:lnSpc>
              <a:spcBef>
                <a:spcPts val="100"/>
              </a:spcBef>
            </a:pPr>
            <a:endParaRPr lang="en-US" sz="2800" b="1" spc="-5" dirty="0">
              <a:solidFill>
                <a:srgbClr val="FFC000"/>
              </a:solidFill>
              <a:latin typeface="Century Gothic" panose="020B0502020202020204" pitchFamily="34" charset="0"/>
              <a:cs typeface="Segoe UI Black"/>
            </a:endParaRPr>
          </a:p>
          <a:p>
            <a:pPr marL="12700">
              <a:lnSpc>
                <a:spcPct val="100000"/>
              </a:lnSpc>
              <a:spcBef>
                <a:spcPts val="100"/>
              </a:spcBef>
            </a:pPr>
            <a:r>
              <a:rPr lang="fr-FR" sz="2000" b="1" i="1" u="none" strike="noStrike" dirty="0">
                <a:solidFill>
                  <a:schemeClr val="bg1"/>
                </a:solidFill>
                <a:effectLst/>
                <a:latin typeface="Century Gothic" panose="020B0502020202020204" pitchFamily="34" charset="0"/>
              </a:rPr>
              <a:t>Un personnel compétent, dévoué et résilient</a:t>
            </a:r>
            <a:r>
              <a:rPr lang="fr-FR" sz="2000" b="1" dirty="0">
                <a:solidFill>
                  <a:schemeClr val="bg1"/>
                </a:solidFill>
                <a:latin typeface="Century Gothic" panose="020B0502020202020204" pitchFamily="34" charset="0"/>
              </a:rPr>
              <a:t> </a:t>
            </a:r>
            <a:endParaRPr sz="2000" b="1" dirty="0">
              <a:solidFill>
                <a:schemeClr val="bg1"/>
              </a:solidFill>
              <a:latin typeface="Century Gothic" panose="020B0502020202020204" pitchFamily="34" charset="0"/>
              <a:cs typeface="Segoe UI Black"/>
            </a:endParaRPr>
          </a:p>
        </p:txBody>
      </p:sp>
      <p:sp>
        <p:nvSpPr>
          <p:cNvPr id="40" name="object 40">
            <a:extLst>
              <a:ext uri="{FF2B5EF4-FFF2-40B4-BE49-F238E27FC236}">
                <a16:creationId xmlns:a16="http://schemas.microsoft.com/office/drawing/2014/main" id="{1C6C4566-21C5-FD2C-1086-25DCF070AA4A}"/>
              </a:ext>
            </a:extLst>
          </p:cNvPr>
          <p:cNvSpPr/>
          <p:nvPr/>
        </p:nvSpPr>
        <p:spPr>
          <a:xfrm>
            <a:off x="9661397" y="3660140"/>
            <a:ext cx="396240" cy="685165"/>
          </a:xfrm>
          <a:custGeom>
            <a:avLst/>
            <a:gdLst/>
            <a:ahLst/>
            <a:cxnLst/>
            <a:rect l="l" t="t" r="r" b="b"/>
            <a:pathLst>
              <a:path w="396240" h="685164">
                <a:moveTo>
                  <a:pt x="0" y="0"/>
                </a:moveTo>
                <a:lnTo>
                  <a:pt x="46181" y="2665"/>
                </a:lnTo>
                <a:lnTo>
                  <a:pt x="90802" y="10465"/>
                </a:lnTo>
                <a:lnTo>
                  <a:pt x="133563" y="23100"/>
                </a:lnTo>
                <a:lnTo>
                  <a:pt x="174168" y="40274"/>
                </a:lnTo>
                <a:lnTo>
                  <a:pt x="212319" y="61688"/>
                </a:lnTo>
                <a:lnTo>
                  <a:pt x="247717" y="87044"/>
                </a:lnTo>
                <a:lnTo>
                  <a:pt x="280066" y="116046"/>
                </a:lnTo>
                <a:lnTo>
                  <a:pt x="309068" y="148395"/>
                </a:lnTo>
                <a:lnTo>
                  <a:pt x="334424" y="183793"/>
                </a:lnTo>
                <a:lnTo>
                  <a:pt x="355838" y="221944"/>
                </a:lnTo>
                <a:lnTo>
                  <a:pt x="373012" y="262549"/>
                </a:lnTo>
                <a:lnTo>
                  <a:pt x="385647" y="305310"/>
                </a:lnTo>
                <a:lnTo>
                  <a:pt x="393447" y="349931"/>
                </a:lnTo>
                <a:lnTo>
                  <a:pt x="396112" y="396113"/>
                </a:lnTo>
                <a:lnTo>
                  <a:pt x="393376" y="442654"/>
                </a:lnTo>
                <a:lnTo>
                  <a:pt x="385289" y="488157"/>
                </a:lnTo>
                <a:lnTo>
                  <a:pt x="372040" y="532186"/>
                </a:lnTo>
                <a:lnTo>
                  <a:pt x="353814" y="574309"/>
                </a:lnTo>
                <a:lnTo>
                  <a:pt x="330798" y="614093"/>
                </a:lnTo>
                <a:lnTo>
                  <a:pt x="303180" y="651105"/>
                </a:lnTo>
                <a:lnTo>
                  <a:pt x="271145" y="684911"/>
                </a:lnTo>
                <a:lnTo>
                  <a:pt x="157225" y="563626"/>
                </a:lnTo>
                <a:lnTo>
                  <a:pt x="187770" y="528523"/>
                </a:lnTo>
                <a:lnTo>
                  <a:pt x="210034" y="489239"/>
                </a:lnTo>
                <a:lnTo>
                  <a:pt x="223975" y="447080"/>
                </a:lnTo>
                <a:lnTo>
                  <a:pt x="229552" y="403351"/>
                </a:lnTo>
                <a:lnTo>
                  <a:pt x="226723" y="359361"/>
                </a:lnTo>
                <a:lnTo>
                  <a:pt x="215447" y="316416"/>
                </a:lnTo>
                <a:lnTo>
                  <a:pt x="195682" y="275822"/>
                </a:lnTo>
                <a:lnTo>
                  <a:pt x="167385" y="238887"/>
                </a:lnTo>
                <a:lnTo>
                  <a:pt x="131820" y="208053"/>
                </a:lnTo>
                <a:lnTo>
                  <a:pt x="91170" y="185293"/>
                </a:lnTo>
                <a:lnTo>
                  <a:pt x="46781" y="171199"/>
                </a:lnTo>
                <a:lnTo>
                  <a:pt x="0" y="166370"/>
                </a:lnTo>
                <a:lnTo>
                  <a:pt x="0" y="0"/>
                </a:lnTo>
                <a:close/>
              </a:path>
            </a:pathLst>
          </a:custGeom>
          <a:ln w="19050">
            <a:solidFill>
              <a:srgbClr val="FFFFFF"/>
            </a:solidFill>
          </a:ln>
        </p:spPr>
        <p:txBody>
          <a:bodyPr wrap="square" lIns="0" tIns="0" rIns="0" bIns="0" rtlCol="0"/>
          <a:lstStyle/>
          <a:p>
            <a:endParaRPr dirty="0"/>
          </a:p>
        </p:txBody>
      </p:sp>
      <p:sp>
        <p:nvSpPr>
          <p:cNvPr id="42" name="object 42">
            <a:extLst>
              <a:ext uri="{FF2B5EF4-FFF2-40B4-BE49-F238E27FC236}">
                <a16:creationId xmlns:a16="http://schemas.microsoft.com/office/drawing/2014/main" id="{70A7ED69-4311-4C6C-D20A-AE2C536111C6}"/>
              </a:ext>
            </a:extLst>
          </p:cNvPr>
          <p:cNvSpPr/>
          <p:nvPr/>
        </p:nvSpPr>
        <p:spPr>
          <a:xfrm>
            <a:off x="9265348" y="3660140"/>
            <a:ext cx="667385" cy="792480"/>
          </a:xfrm>
          <a:custGeom>
            <a:avLst/>
            <a:gdLst/>
            <a:ahLst/>
            <a:cxnLst/>
            <a:rect l="l" t="t" r="r" b="b"/>
            <a:pathLst>
              <a:path w="667384" h="792479">
                <a:moveTo>
                  <a:pt x="667194" y="684911"/>
                </a:moveTo>
                <a:lnTo>
                  <a:pt x="631687" y="714611"/>
                </a:lnTo>
                <a:lnTo>
                  <a:pt x="593809" y="739497"/>
                </a:lnTo>
                <a:lnTo>
                  <a:pt x="553980" y="759580"/>
                </a:lnTo>
                <a:lnTo>
                  <a:pt x="512620" y="774875"/>
                </a:lnTo>
                <a:lnTo>
                  <a:pt x="470149" y="785395"/>
                </a:lnTo>
                <a:lnTo>
                  <a:pt x="426987" y="791153"/>
                </a:lnTo>
                <a:lnTo>
                  <a:pt x="383555" y="792162"/>
                </a:lnTo>
                <a:lnTo>
                  <a:pt x="340273" y="788436"/>
                </a:lnTo>
                <a:lnTo>
                  <a:pt x="297561" y="779988"/>
                </a:lnTo>
                <a:lnTo>
                  <a:pt x="255838" y="766831"/>
                </a:lnTo>
                <a:lnTo>
                  <a:pt x="215526" y="748979"/>
                </a:lnTo>
                <a:lnTo>
                  <a:pt x="177044" y="726445"/>
                </a:lnTo>
                <a:lnTo>
                  <a:pt x="140812" y="699242"/>
                </a:lnTo>
                <a:lnTo>
                  <a:pt x="107251" y="667385"/>
                </a:lnTo>
                <a:lnTo>
                  <a:pt x="77550" y="631878"/>
                </a:lnTo>
                <a:lnTo>
                  <a:pt x="52665" y="594000"/>
                </a:lnTo>
                <a:lnTo>
                  <a:pt x="32581" y="554170"/>
                </a:lnTo>
                <a:lnTo>
                  <a:pt x="17286" y="512810"/>
                </a:lnTo>
                <a:lnTo>
                  <a:pt x="6766" y="470339"/>
                </a:lnTo>
                <a:lnTo>
                  <a:pt x="1009" y="427178"/>
                </a:lnTo>
                <a:lnTo>
                  <a:pt x="0" y="383746"/>
                </a:lnTo>
                <a:lnTo>
                  <a:pt x="3726" y="340464"/>
                </a:lnTo>
                <a:lnTo>
                  <a:pt x="12174" y="297751"/>
                </a:lnTo>
                <a:lnTo>
                  <a:pt x="25330" y="256029"/>
                </a:lnTo>
                <a:lnTo>
                  <a:pt x="43182" y="215716"/>
                </a:lnTo>
                <a:lnTo>
                  <a:pt x="65716" y="177234"/>
                </a:lnTo>
                <a:lnTo>
                  <a:pt x="92919" y="141002"/>
                </a:lnTo>
                <a:lnTo>
                  <a:pt x="124777" y="107442"/>
                </a:lnTo>
                <a:lnTo>
                  <a:pt x="163401" y="75538"/>
                </a:lnTo>
                <a:lnTo>
                  <a:pt x="205380" y="48937"/>
                </a:lnTo>
                <a:lnTo>
                  <a:pt x="250174" y="27860"/>
                </a:lnTo>
                <a:lnTo>
                  <a:pt x="297243" y="12530"/>
                </a:lnTo>
                <a:lnTo>
                  <a:pt x="346048" y="3169"/>
                </a:lnTo>
                <a:lnTo>
                  <a:pt x="396049" y="0"/>
                </a:lnTo>
                <a:lnTo>
                  <a:pt x="396049" y="166370"/>
                </a:lnTo>
                <a:lnTo>
                  <a:pt x="349709" y="171037"/>
                </a:lnTo>
                <a:lnTo>
                  <a:pt x="306554" y="184425"/>
                </a:lnTo>
                <a:lnTo>
                  <a:pt x="267506" y="205609"/>
                </a:lnTo>
                <a:lnTo>
                  <a:pt x="233489" y="233664"/>
                </a:lnTo>
                <a:lnTo>
                  <a:pt x="205425" y="267666"/>
                </a:lnTo>
                <a:lnTo>
                  <a:pt x="184237" y="306691"/>
                </a:lnTo>
                <a:lnTo>
                  <a:pt x="170847" y="349814"/>
                </a:lnTo>
                <a:lnTo>
                  <a:pt x="166179" y="396113"/>
                </a:lnTo>
                <a:lnTo>
                  <a:pt x="170847" y="442453"/>
                </a:lnTo>
                <a:lnTo>
                  <a:pt x="184237" y="485608"/>
                </a:lnTo>
                <a:lnTo>
                  <a:pt x="205425" y="524655"/>
                </a:lnTo>
                <a:lnTo>
                  <a:pt x="233489" y="558673"/>
                </a:lnTo>
                <a:lnTo>
                  <a:pt x="267506" y="586737"/>
                </a:lnTo>
                <a:lnTo>
                  <a:pt x="306554" y="607925"/>
                </a:lnTo>
                <a:lnTo>
                  <a:pt x="349709" y="621314"/>
                </a:lnTo>
                <a:lnTo>
                  <a:pt x="396049" y="625983"/>
                </a:lnTo>
                <a:lnTo>
                  <a:pt x="439279" y="621865"/>
                </a:lnTo>
                <a:lnTo>
                  <a:pt x="480615" y="609806"/>
                </a:lnTo>
                <a:lnTo>
                  <a:pt x="518975" y="590246"/>
                </a:lnTo>
                <a:lnTo>
                  <a:pt x="553275" y="563626"/>
                </a:lnTo>
                <a:lnTo>
                  <a:pt x="667194" y="684911"/>
                </a:lnTo>
                <a:close/>
              </a:path>
            </a:pathLst>
          </a:custGeom>
          <a:ln w="19050">
            <a:solidFill>
              <a:srgbClr val="FFFFFF"/>
            </a:solidFill>
          </a:ln>
        </p:spPr>
        <p:txBody>
          <a:bodyPr wrap="square" lIns="0" tIns="0" rIns="0" bIns="0" rtlCol="0"/>
          <a:lstStyle/>
          <a:p>
            <a:endParaRPr dirty="0"/>
          </a:p>
        </p:txBody>
      </p:sp>
      <p:sp>
        <p:nvSpPr>
          <p:cNvPr id="55" name="TextBox 54">
            <a:extLst>
              <a:ext uri="{FF2B5EF4-FFF2-40B4-BE49-F238E27FC236}">
                <a16:creationId xmlns:a16="http://schemas.microsoft.com/office/drawing/2014/main" id="{D36C921B-A241-DA79-D8CD-D8E50DA3C83B}"/>
              </a:ext>
            </a:extLst>
          </p:cNvPr>
          <p:cNvSpPr txBox="1"/>
          <p:nvPr/>
        </p:nvSpPr>
        <p:spPr>
          <a:xfrm>
            <a:off x="414019" y="2159460"/>
            <a:ext cx="5148581" cy="1138773"/>
          </a:xfrm>
          <a:prstGeom prst="rect">
            <a:avLst/>
          </a:prstGeom>
          <a:noFill/>
        </p:spPr>
        <p:txBody>
          <a:bodyPr wrap="square">
            <a:spAutoFit/>
          </a:bodyPr>
          <a:lstStyle/>
          <a:p>
            <a:r>
              <a:rPr lang="fr-FR" sz="2800" b="1" i="0" u="none" strike="noStrike" dirty="0">
                <a:solidFill>
                  <a:srgbClr val="FFC000"/>
                </a:solidFill>
                <a:effectLst/>
                <a:latin typeface="Century Gothic" panose="020B0502020202020204" pitchFamily="34" charset="0"/>
              </a:rPr>
              <a:t>1.1</a:t>
            </a:r>
            <a:r>
              <a:rPr lang="fr-FR" sz="1800" b="0" i="0" u="none" strike="noStrike" dirty="0">
                <a:solidFill>
                  <a:srgbClr val="000000"/>
                </a:solidFill>
                <a:effectLst/>
                <a:latin typeface="Century Gothic" panose="020B0502020202020204"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Créer une stratégie de recrutement et de rétention pour favoriser la stabilité et les compétences culturelles.</a:t>
            </a:r>
            <a:r>
              <a:rPr lang="fr-FR" sz="2000" dirty="0">
                <a:latin typeface="Segoe UI" panose="020B0502040204020203" pitchFamily="34" charset="0"/>
                <a:cs typeface="Segoe UI" panose="020B0502040204020203" pitchFamily="34" charset="0"/>
              </a:rPr>
              <a:t> </a:t>
            </a:r>
            <a:endParaRPr lang="en-CA" sz="2000" dirty="0">
              <a:latin typeface="Segoe UI" panose="020B0502040204020203" pitchFamily="34" charset="0"/>
              <a:cs typeface="Segoe UI" panose="020B0502040204020203" pitchFamily="34" charset="0"/>
            </a:endParaRPr>
          </a:p>
        </p:txBody>
      </p:sp>
      <p:sp>
        <p:nvSpPr>
          <p:cNvPr id="59" name="TextBox 58">
            <a:extLst>
              <a:ext uri="{FF2B5EF4-FFF2-40B4-BE49-F238E27FC236}">
                <a16:creationId xmlns:a16="http://schemas.microsoft.com/office/drawing/2014/main" id="{189D78AB-C40D-2DC0-CF2C-9D72FBB4D019}"/>
              </a:ext>
            </a:extLst>
          </p:cNvPr>
          <p:cNvSpPr txBox="1"/>
          <p:nvPr/>
        </p:nvSpPr>
        <p:spPr>
          <a:xfrm>
            <a:off x="540777" y="4724400"/>
            <a:ext cx="5453381" cy="1446550"/>
          </a:xfrm>
          <a:prstGeom prst="rect">
            <a:avLst/>
          </a:prstGeom>
          <a:noFill/>
        </p:spPr>
        <p:txBody>
          <a:bodyPr wrap="square">
            <a:spAutoFit/>
          </a:bodyPr>
          <a:lstStyle/>
          <a:p>
            <a:r>
              <a:rPr lang="fr-FR" sz="2800" b="1" i="0" u="none" strike="noStrike" dirty="0">
                <a:solidFill>
                  <a:srgbClr val="FFC000"/>
                </a:solidFill>
                <a:effectLst/>
                <a:latin typeface="Century Gothic" panose="020B0502020202020204" pitchFamily="34" charset="0"/>
              </a:rPr>
              <a:t>1.2</a:t>
            </a:r>
            <a:r>
              <a:rPr lang="fr-FR" sz="1800" b="0" i="0" u="none" strike="noStrike" dirty="0">
                <a:solidFill>
                  <a:srgbClr val="000000"/>
                </a:solidFill>
                <a:effectLst/>
                <a:latin typeface="Century Gothic" panose="020B0502020202020204" pitchFamily="34" charset="0"/>
              </a:rPr>
              <a:t>   </a:t>
            </a:r>
            <a:r>
              <a:rPr lang="fr-FR" sz="2000" b="0" i="0" u="none" strike="noStrike" dirty="0">
                <a:solidFill>
                  <a:srgbClr val="000000"/>
                </a:solidFill>
                <a:effectLst/>
                <a:latin typeface="Segoe UI" panose="020B0502040204020203" pitchFamily="34" charset="0"/>
                <a:cs typeface="Segoe UI" panose="020B0502040204020203" pitchFamily="34" charset="0"/>
              </a:rPr>
              <a:t>Mettre à jour notre plan de gestion des données et améliorer la collecte des données pour mieux répondre aux besoins des jeunes et les familles. </a:t>
            </a:r>
            <a:endParaRPr lang="en-CA" sz="2000" dirty="0">
              <a:latin typeface="Segoe UI" panose="020B0502040204020203" pitchFamily="34" charset="0"/>
              <a:cs typeface="Segoe UI" panose="020B0502040204020203" pitchFamily="34" charset="0"/>
            </a:endParaRPr>
          </a:p>
        </p:txBody>
      </p:sp>
      <p:pic>
        <p:nvPicPr>
          <p:cNvPr id="7" name="Image 6">
            <a:extLst>
              <a:ext uri="{FF2B5EF4-FFF2-40B4-BE49-F238E27FC236}">
                <a16:creationId xmlns:a16="http://schemas.microsoft.com/office/drawing/2014/main" id="{51BE319A-BEAD-FF14-F191-9DBE0AFF0628}"/>
              </a:ext>
            </a:extLst>
          </p:cNvPr>
          <p:cNvPicPr>
            <a:picLocks noChangeAspect="1"/>
          </p:cNvPicPr>
          <p:nvPr/>
        </p:nvPicPr>
        <p:blipFill>
          <a:blip r:embed="rId3"/>
          <a:stretch>
            <a:fillRect/>
          </a:stretch>
        </p:blipFill>
        <p:spPr>
          <a:xfrm>
            <a:off x="7391400" y="1095701"/>
            <a:ext cx="3475021" cy="804742"/>
          </a:xfrm>
          <a:prstGeom prst="rect">
            <a:avLst/>
          </a:prstGeom>
        </p:spPr>
      </p:pic>
      <p:sp>
        <p:nvSpPr>
          <p:cNvPr id="8" name="ZoneTexte 7">
            <a:extLst>
              <a:ext uri="{FF2B5EF4-FFF2-40B4-BE49-F238E27FC236}">
                <a16:creationId xmlns:a16="http://schemas.microsoft.com/office/drawing/2014/main" id="{5D7B73ED-FFD1-03D2-DBC2-43120B25EF9D}"/>
              </a:ext>
            </a:extLst>
          </p:cNvPr>
          <p:cNvSpPr txBox="1"/>
          <p:nvPr/>
        </p:nvSpPr>
        <p:spPr>
          <a:xfrm>
            <a:off x="9788572" y="1000780"/>
            <a:ext cx="811441" cy="523220"/>
          </a:xfrm>
          <a:prstGeom prst="rect">
            <a:avLst/>
          </a:prstGeom>
          <a:noFill/>
        </p:spPr>
        <p:txBody>
          <a:bodyPr wrap="none" rtlCol="0">
            <a:spAutoFit/>
          </a:bodyPr>
          <a:lstStyle/>
          <a:p>
            <a:r>
              <a:rPr lang="en-CA" sz="2800" b="1" dirty="0">
                <a:effectLst>
                  <a:outerShdw blurRad="38100" dist="38100" dir="2700000" algn="tl">
                    <a:srgbClr val="000000">
                      <a:alpha val="43137"/>
                    </a:srgbClr>
                  </a:outerShdw>
                </a:effectLst>
              </a:rPr>
              <a:t>79%</a:t>
            </a:r>
            <a:endParaRPr lang="fr-CA" sz="2800" b="1" dirty="0">
              <a:effectLst>
                <a:outerShdw blurRad="38100" dist="38100" dir="2700000" algn="tl">
                  <a:srgbClr val="000000">
                    <a:alpha val="43137"/>
                  </a:srgbClr>
                </a:outerShdw>
              </a:effectLst>
            </a:endParaRPr>
          </a:p>
        </p:txBody>
      </p:sp>
      <p:pic>
        <p:nvPicPr>
          <p:cNvPr id="9" name="Image 8">
            <a:extLst>
              <a:ext uri="{FF2B5EF4-FFF2-40B4-BE49-F238E27FC236}">
                <a16:creationId xmlns:a16="http://schemas.microsoft.com/office/drawing/2014/main" id="{8BB6C42A-FF9D-AE9D-312B-3BF7D1B5F6E8}"/>
              </a:ext>
            </a:extLst>
          </p:cNvPr>
          <p:cNvPicPr>
            <a:picLocks noChangeAspect="1"/>
          </p:cNvPicPr>
          <p:nvPr/>
        </p:nvPicPr>
        <p:blipFill>
          <a:blip r:embed="rId4"/>
          <a:stretch>
            <a:fillRect/>
          </a:stretch>
        </p:blipFill>
        <p:spPr>
          <a:xfrm>
            <a:off x="9781028" y="1383780"/>
            <a:ext cx="48772" cy="140220"/>
          </a:xfrm>
          <a:prstGeom prst="rect">
            <a:avLst/>
          </a:prstGeom>
        </p:spPr>
      </p:pic>
      <p:sp>
        <p:nvSpPr>
          <p:cNvPr id="14" name="ZoneTexte 13">
            <a:extLst>
              <a:ext uri="{FF2B5EF4-FFF2-40B4-BE49-F238E27FC236}">
                <a16:creationId xmlns:a16="http://schemas.microsoft.com/office/drawing/2014/main" id="{42E3BF9B-05F2-2656-2AAC-FB0D201B3D12}"/>
              </a:ext>
            </a:extLst>
          </p:cNvPr>
          <p:cNvSpPr txBox="1"/>
          <p:nvPr/>
        </p:nvSpPr>
        <p:spPr>
          <a:xfrm>
            <a:off x="8634704" y="6170950"/>
            <a:ext cx="988412" cy="276999"/>
          </a:xfrm>
          <a:prstGeom prst="rect">
            <a:avLst/>
          </a:prstGeom>
          <a:noFill/>
        </p:spPr>
        <p:txBody>
          <a:bodyPr wrap="none" rtlCol="0">
            <a:spAutoFit/>
          </a:bodyPr>
          <a:lstStyle/>
          <a:p>
            <a:r>
              <a:rPr lang="fr-CA" sz="1200" dirty="0"/>
              <a:t>En avril 2025</a:t>
            </a:r>
          </a:p>
        </p:txBody>
      </p:sp>
      <p:sp>
        <p:nvSpPr>
          <p:cNvPr id="15" name="ZoneTexte 14">
            <a:extLst>
              <a:ext uri="{FF2B5EF4-FFF2-40B4-BE49-F238E27FC236}">
                <a16:creationId xmlns:a16="http://schemas.microsoft.com/office/drawing/2014/main" id="{EF613565-FB05-B51F-6C99-B6A9A2E4989F}"/>
              </a:ext>
            </a:extLst>
          </p:cNvPr>
          <p:cNvSpPr txBox="1"/>
          <p:nvPr/>
        </p:nvSpPr>
        <p:spPr>
          <a:xfrm>
            <a:off x="6234630" y="6156287"/>
            <a:ext cx="1211870" cy="276999"/>
          </a:xfrm>
          <a:prstGeom prst="rect">
            <a:avLst/>
          </a:prstGeom>
          <a:noFill/>
        </p:spPr>
        <p:txBody>
          <a:bodyPr wrap="none" rtlCol="0">
            <a:spAutoFit/>
          </a:bodyPr>
          <a:lstStyle/>
          <a:p>
            <a:r>
              <a:rPr lang="fr-CA" sz="1200" dirty="0"/>
              <a:t>En octobre 2024</a:t>
            </a:r>
          </a:p>
        </p:txBody>
      </p:sp>
      <p:sp>
        <p:nvSpPr>
          <p:cNvPr id="16" name="ZoneTexte 13">
            <a:extLst>
              <a:ext uri="{FF2B5EF4-FFF2-40B4-BE49-F238E27FC236}">
                <a16:creationId xmlns:a16="http://schemas.microsoft.com/office/drawing/2014/main" id="{208A401F-00FD-7F48-C50B-EEDE8E319FE7}"/>
              </a:ext>
            </a:extLst>
          </p:cNvPr>
          <p:cNvSpPr txBox="1"/>
          <p:nvPr/>
        </p:nvSpPr>
        <p:spPr>
          <a:xfrm>
            <a:off x="10476230" y="6170950"/>
            <a:ext cx="1075103" cy="276999"/>
          </a:xfrm>
          <a:prstGeom prst="rect">
            <a:avLst/>
          </a:prstGeom>
          <a:noFill/>
        </p:spPr>
        <p:txBody>
          <a:bodyPr wrap="none" rtlCol="0">
            <a:spAutoFit/>
          </a:bodyPr>
          <a:lstStyle/>
          <a:p>
            <a:r>
              <a:rPr lang="fr-CA" sz="1200" dirty="0"/>
              <a:t>En juillet 2026</a:t>
            </a:r>
          </a:p>
        </p:txBody>
      </p:sp>
      <p:graphicFrame>
        <p:nvGraphicFramePr>
          <p:cNvPr id="17" name="Chart 16">
            <a:extLst>
              <a:ext uri="{FF2B5EF4-FFF2-40B4-BE49-F238E27FC236}">
                <a16:creationId xmlns:a16="http://schemas.microsoft.com/office/drawing/2014/main" id="{75F74EEA-C578-3F7A-EB2D-BA5F5D4E5EC1}"/>
              </a:ext>
            </a:extLst>
          </p:cNvPr>
          <p:cNvGraphicFramePr>
            <a:graphicFrameLocks/>
          </p:cNvGraphicFramePr>
          <p:nvPr>
            <p:extLst>
              <p:ext uri="{D42A27DB-BD31-4B8C-83A1-F6EECF244321}">
                <p14:modId xmlns:p14="http://schemas.microsoft.com/office/powerpoint/2010/main" val="1837860940"/>
              </p:ext>
            </p:extLst>
          </p:nvPr>
        </p:nvGraphicFramePr>
        <p:xfrm>
          <a:off x="5783290" y="2159460"/>
          <a:ext cx="2114550" cy="17383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hart 17">
            <a:extLst>
              <a:ext uri="{FF2B5EF4-FFF2-40B4-BE49-F238E27FC236}">
                <a16:creationId xmlns:a16="http://schemas.microsoft.com/office/drawing/2014/main" id="{BFC9321B-2DF2-BDAF-2401-D7E468C6B253}"/>
              </a:ext>
            </a:extLst>
          </p:cNvPr>
          <p:cNvGraphicFramePr>
            <a:graphicFrameLocks/>
          </p:cNvGraphicFramePr>
          <p:nvPr>
            <p:extLst>
              <p:ext uri="{D42A27DB-BD31-4B8C-83A1-F6EECF244321}">
                <p14:modId xmlns:p14="http://schemas.microsoft.com/office/powerpoint/2010/main" val="1446850983"/>
              </p:ext>
            </p:extLst>
          </p:nvPr>
        </p:nvGraphicFramePr>
        <p:xfrm>
          <a:off x="7656258" y="2156613"/>
          <a:ext cx="2276475" cy="173355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9" name="Chart 18">
            <a:extLst>
              <a:ext uri="{FF2B5EF4-FFF2-40B4-BE49-F238E27FC236}">
                <a16:creationId xmlns:a16="http://schemas.microsoft.com/office/drawing/2014/main" id="{FBF3D56A-2008-7BD0-A6DE-F5E2B5A3C8FC}"/>
              </a:ext>
            </a:extLst>
          </p:cNvPr>
          <p:cNvGraphicFramePr>
            <a:graphicFrameLocks/>
          </p:cNvGraphicFramePr>
          <p:nvPr>
            <p:extLst>
              <p:ext uri="{D42A27DB-BD31-4B8C-83A1-F6EECF244321}">
                <p14:modId xmlns:p14="http://schemas.microsoft.com/office/powerpoint/2010/main" val="731736200"/>
              </p:ext>
            </p:extLst>
          </p:nvPr>
        </p:nvGraphicFramePr>
        <p:xfrm>
          <a:off x="9788572" y="2166138"/>
          <a:ext cx="2403428" cy="17145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0" name="Chart 19">
            <a:extLst>
              <a:ext uri="{FF2B5EF4-FFF2-40B4-BE49-F238E27FC236}">
                <a16:creationId xmlns:a16="http://schemas.microsoft.com/office/drawing/2014/main" id="{C6C7F239-671A-1299-686D-31C810EE055C}"/>
              </a:ext>
            </a:extLst>
          </p:cNvPr>
          <p:cNvGraphicFramePr>
            <a:graphicFrameLocks/>
          </p:cNvGraphicFramePr>
          <p:nvPr>
            <p:extLst>
              <p:ext uri="{D42A27DB-BD31-4B8C-83A1-F6EECF244321}">
                <p14:modId xmlns:p14="http://schemas.microsoft.com/office/powerpoint/2010/main" val="2125781407"/>
              </p:ext>
            </p:extLst>
          </p:nvPr>
        </p:nvGraphicFramePr>
        <p:xfrm>
          <a:off x="5921212" y="4171833"/>
          <a:ext cx="2000249" cy="186213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1" name="Chart 20">
            <a:extLst>
              <a:ext uri="{FF2B5EF4-FFF2-40B4-BE49-F238E27FC236}">
                <a16:creationId xmlns:a16="http://schemas.microsoft.com/office/drawing/2014/main" id="{7F9A2FB3-AC65-6046-0AAE-5D1A05088040}"/>
              </a:ext>
            </a:extLst>
          </p:cNvPr>
          <p:cNvGraphicFramePr>
            <a:graphicFrameLocks/>
          </p:cNvGraphicFramePr>
          <p:nvPr>
            <p:extLst>
              <p:ext uri="{D42A27DB-BD31-4B8C-83A1-F6EECF244321}">
                <p14:modId xmlns:p14="http://schemas.microsoft.com/office/powerpoint/2010/main" val="2367094707"/>
              </p:ext>
            </p:extLst>
          </p:nvPr>
        </p:nvGraphicFramePr>
        <p:xfrm>
          <a:off x="8019944" y="4172922"/>
          <a:ext cx="2019300" cy="1890713"/>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2" name="Chart 21">
            <a:extLst>
              <a:ext uri="{FF2B5EF4-FFF2-40B4-BE49-F238E27FC236}">
                <a16:creationId xmlns:a16="http://schemas.microsoft.com/office/drawing/2014/main" id="{B99B6FAF-8C67-E010-2B01-E49EF8428306}"/>
              </a:ext>
            </a:extLst>
          </p:cNvPr>
          <p:cNvGraphicFramePr>
            <a:graphicFrameLocks/>
          </p:cNvGraphicFramePr>
          <p:nvPr>
            <p:extLst>
              <p:ext uri="{D42A27DB-BD31-4B8C-83A1-F6EECF244321}">
                <p14:modId xmlns:p14="http://schemas.microsoft.com/office/powerpoint/2010/main" val="1528873296"/>
              </p:ext>
            </p:extLst>
          </p:nvPr>
        </p:nvGraphicFramePr>
        <p:xfrm>
          <a:off x="9906000" y="4174267"/>
          <a:ext cx="2159030" cy="1889367"/>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3344066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Gallery</Template>
  <TotalTime>2803</TotalTime>
  <Words>4906</Words>
  <Application>Microsoft Office PowerPoint</Application>
  <PresentationFormat>Widescreen</PresentationFormat>
  <Paragraphs>547</Paragraphs>
  <Slides>14</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Century Gothic</vt:lpstr>
      <vt:lpstr>Museo Sans For Dell</vt:lpstr>
      <vt:lpstr>Segoe UI</vt:lpstr>
      <vt:lpstr>Segoe UI Black</vt:lpstr>
      <vt:lpstr>Times New Roman</vt:lpstr>
      <vt:lpstr>Office Theme</vt:lpstr>
      <vt:lpstr>Suivi Plan d’action 2026</vt:lpstr>
      <vt:lpstr>Des jeunes responsabilisés, confiants et engagés </vt:lpstr>
      <vt:lpstr>Résultat stratégique 1</vt:lpstr>
      <vt:lpstr>Résultat stratégique 2 </vt:lpstr>
      <vt:lpstr>Résultat stratégique 2 (suite) </vt:lpstr>
      <vt:lpstr>Résultat stratégique 3 Développer les alliés collaboratifs dans les communautés </vt:lpstr>
      <vt:lpstr>Résultat stratégique 4 Des parents informés et engagés </vt:lpstr>
      <vt:lpstr> Jeunes et médias sociaux</vt:lpstr>
      <vt:lpstr>PowerPoint Presentation</vt:lpstr>
      <vt:lpstr>PowerPoint Presentation</vt:lpstr>
      <vt:lpstr>Résultat organisationnel  </vt:lpstr>
      <vt:lpstr>PowerPoint Presentation</vt:lpstr>
      <vt:lpstr>PowerPoint Presentation</vt:lpstr>
      <vt:lpstr>Moyenne de l’ensemble des résultats stratégiques et de gouvernance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de la direction générale</dc:title>
  <dc:creator>Tanya Sirois</dc:creator>
  <cp:lastModifiedBy>Laurette Allard</cp:lastModifiedBy>
  <cp:revision>26</cp:revision>
  <dcterms:created xsi:type="dcterms:W3CDTF">2024-09-16T16:50:22Z</dcterms:created>
  <dcterms:modified xsi:type="dcterms:W3CDTF">2026-07-17T13:08:12Z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2024-02-12T00:00:00Z</vt:filetime>
  </property>
  <property fmtid="{D5CDD505-2E9C-101B-9397-08002B2CF9AE}" pid="3" name="Creator">
    <vt:lpwstr>Microsoft® PowerPoint® pour Microsoft 365</vt:lpwstr>
  </property>
  <property fmtid="{D5CDD505-2E9C-101B-9397-08002B2CF9AE}" pid="4" name="LastSaved">
    <vt:filetime>2024-09-16T00:00:00Z</vt:filetime>
  </property>
</Properties>
</file>